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287000" cx="18288000"/>
  <p:notesSz cx="6858000" cy="9144000"/>
  <p:embeddedFontLst>
    <p:embeddedFont>
      <p:font typeface="Fira Sans"/>
      <p:regular r:id="rId16"/>
      <p:bold r:id="rId17"/>
      <p:italic r:id="rId18"/>
      <p:boldItalic r:id="rId19"/>
    </p:embeddedFont>
    <p:embeddedFont>
      <p:font typeface="PT Sans"/>
      <p:regular r:id="rId20"/>
      <p:bold r:id="rId21"/>
      <p:italic r:id="rId22"/>
      <p:boldItalic r:id="rId23"/>
    </p:embeddedFont>
    <p:embeddedFont>
      <p:font typeface="DM Sans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-regular.fntdata"/><Relationship Id="rId22" Type="http://schemas.openxmlformats.org/officeDocument/2006/relationships/font" Target="fonts/PTSans-italic.fntdata"/><Relationship Id="rId21" Type="http://schemas.openxmlformats.org/officeDocument/2006/relationships/font" Target="fonts/PTSans-bold.fntdata"/><Relationship Id="rId24" Type="http://schemas.openxmlformats.org/officeDocument/2006/relationships/font" Target="fonts/DMSans-bold.fntdata"/><Relationship Id="rId23" Type="http://schemas.openxmlformats.org/officeDocument/2006/relationships/font" Target="fonts/PT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DM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FiraSans-bold.fntdata"/><Relationship Id="rId16" Type="http://schemas.openxmlformats.org/officeDocument/2006/relationships/font" Target="fonts/FiraSans-regular.fntdata"/><Relationship Id="rId19" Type="http://schemas.openxmlformats.org/officeDocument/2006/relationships/font" Target="fonts/FiraSans-boldItalic.fntdata"/><Relationship Id="rId18" Type="http://schemas.openxmlformats.org/officeDocument/2006/relationships/font" Target="fonts/FiraSa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idx="1" type="subTitle"/>
          </p:nvPr>
        </p:nvSpPr>
        <p:spPr>
          <a:xfrm>
            <a:off x="4752600" y="4159475"/>
            <a:ext cx="8782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1" name="Google Shape;11;p3"/>
          <p:cNvSpPr txBox="1"/>
          <p:nvPr>
            <p:ph type="title"/>
          </p:nvPr>
        </p:nvSpPr>
        <p:spPr>
          <a:xfrm>
            <a:off x="2509350" y="1562950"/>
            <a:ext cx="13269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"/>
              <a:buNone/>
              <a:defRPr i="0" sz="80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007425" y="8413550"/>
            <a:ext cx="3849550" cy="168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5445" y="630820"/>
            <a:ext cx="3119125" cy="3190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690812" y="78224"/>
            <a:ext cx="4919462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2509350" y="1562950"/>
            <a:ext cx="13269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3072850" y="4372025"/>
            <a:ext cx="7510800" cy="3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03349" y="1448824"/>
            <a:ext cx="2018925" cy="201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5850" y="-1270854"/>
            <a:ext cx="2018914" cy="33876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4"/>
          <p:cNvGrpSpPr/>
          <p:nvPr/>
        </p:nvGrpSpPr>
        <p:grpSpPr>
          <a:xfrm>
            <a:off x="15245982" y="1881436"/>
            <a:ext cx="2197193" cy="705825"/>
            <a:chOff x="31431" y="31298"/>
            <a:chExt cx="2929591" cy="941100"/>
          </a:xfrm>
        </p:grpSpPr>
        <p:cxnSp>
          <p:nvCxnSpPr>
            <p:cNvPr id="21" name="Google Shape;21;p4"/>
            <p:cNvCxnSpPr/>
            <p:nvPr/>
          </p:nvCxnSpPr>
          <p:spPr>
            <a:xfrm flipH="1" rot="10800000">
              <a:off x="31431" y="31298"/>
              <a:ext cx="941100" cy="941100"/>
            </a:xfrm>
            <a:prstGeom prst="straightConnector1">
              <a:avLst/>
            </a:prstGeom>
            <a:noFill/>
            <a:ln cap="flat" cmpd="sng" w="88900">
              <a:solidFill>
                <a:srgbClr val="6E3E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" name="Google Shape;22;p4"/>
            <p:cNvCxnSpPr/>
            <p:nvPr/>
          </p:nvCxnSpPr>
          <p:spPr>
            <a:xfrm flipH="1" rot="10800000">
              <a:off x="540407" y="31298"/>
              <a:ext cx="941100" cy="941100"/>
            </a:xfrm>
            <a:prstGeom prst="straightConnector1">
              <a:avLst/>
            </a:prstGeom>
            <a:noFill/>
            <a:ln cap="flat" cmpd="sng" w="88900">
              <a:solidFill>
                <a:srgbClr val="6E3E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" name="Google Shape;23;p4"/>
            <p:cNvCxnSpPr/>
            <p:nvPr/>
          </p:nvCxnSpPr>
          <p:spPr>
            <a:xfrm flipH="1" rot="10800000">
              <a:off x="1049382" y="31298"/>
              <a:ext cx="941100" cy="941100"/>
            </a:xfrm>
            <a:prstGeom prst="straightConnector1">
              <a:avLst/>
            </a:prstGeom>
            <a:noFill/>
            <a:ln cap="flat" cmpd="sng" w="88900">
              <a:solidFill>
                <a:srgbClr val="6E3E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" name="Google Shape;24;p4"/>
            <p:cNvCxnSpPr/>
            <p:nvPr/>
          </p:nvCxnSpPr>
          <p:spPr>
            <a:xfrm flipH="1" rot="10800000">
              <a:off x="1510946" y="31298"/>
              <a:ext cx="941100" cy="941100"/>
            </a:xfrm>
            <a:prstGeom prst="straightConnector1">
              <a:avLst/>
            </a:prstGeom>
            <a:noFill/>
            <a:ln cap="flat" cmpd="sng" w="88900">
              <a:solidFill>
                <a:srgbClr val="6E3E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4"/>
            <p:cNvCxnSpPr/>
            <p:nvPr/>
          </p:nvCxnSpPr>
          <p:spPr>
            <a:xfrm flipH="1" rot="10800000">
              <a:off x="2019922" y="31298"/>
              <a:ext cx="941100" cy="941100"/>
            </a:xfrm>
            <a:prstGeom prst="straightConnector1">
              <a:avLst/>
            </a:prstGeom>
            <a:noFill/>
            <a:ln cap="flat" cmpd="sng" w="88900">
              <a:solidFill>
                <a:srgbClr val="6E3EC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818013" y="665678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2509350" y="1562950"/>
            <a:ext cx="13269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"/>
              <a:buNone/>
              <a:defRPr i="0" sz="80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259301" y="5901551"/>
            <a:ext cx="41148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0425" y="9259421"/>
            <a:ext cx="3849550" cy="1687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022750" y="-1793325"/>
            <a:ext cx="4965924" cy="493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2509350" y="1562950"/>
            <a:ext cx="13269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2701975" y="4606275"/>
            <a:ext cx="57933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8713895" y="4606275"/>
            <a:ext cx="57933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93725" y="-1824924"/>
            <a:ext cx="4225200" cy="42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25" y="1315689"/>
            <a:ext cx="1106850" cy="1854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2509350" y="1562950"/>
            <a:ext cx="13269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975275" y="4068325"/>
            <a:ext cx="569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810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8873373" y="4068325"/>
            <a:ext cx="56925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810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732446" y="227200"/>
            <a:ext cx="4668901" cy="494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18975" y="4187850"/>
            <a:ext cx="5938251" cy="703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" name="Google Shape;44;p7"/>
          <p:cNvGrpSpPr/>
          <p:nvPr/>
        </p:nvGrpSpPr>
        <p:grpSpPr>
          <a:xfrm>
            <a:off x="15794669" y="2631970"/>
            <a:ext cx="2197193" cy="705825"/>
            <a:chOff x="31431" y="31298"/>
            <a:chExt cx="2929591" cy="941100"/>
          </a:xfrm>
        </p:grpSpPr>
        <p:cxnSp>
          <p:nvCxnSpPr>
            <p:cNvPr id="45" name="Google Shape;45;p7"/>
            <p:cNvCxnSpPr/>
            <p:nvPr/>
          </p:nvCxnSpPr>
          <p:spPr>
            <a:xfrm flipH="1" rot="10800000">
              <a:off x="31431" y="31298"/>
              <a:ext cx="941100" cy="941100"/>
            </a:xfrm>
            <a:prstGeom prst="straightConnector1">
              <a:avLst/>
            </a:prstGeom>
            <a:noFill/>
            <a:ln cap="flat" cmpd="sng" w="88900">
              <a:solidFill>
                <a:srgbClr val="6E3E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" name="Google Shape;46;p7"/>
            <p:cNvCxnSpPr/>
            <p:nvPr/>
          </p:nvCxnSpPr>
          <p:spPr>
            <a:xfrm flipH="1" rot="10800000">
              <a:off x="540407" y="31298"/>
              <a:ext cx="941100" cy="941100"/>
            </a:xfrm>
            <a:prstGeom prst="straightConnector1">
              <a:avLst/>
            </a:prstGeom>
            <a:noFill/>
            <a:ln cap="flat" cmpd="sng" w="88900">
              <a:solidFill>
                <a:srgbClr val="6E3E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" name="Google Shape;47;p7"/>
            <p:cNvCxnSpPr/>
            <p:nvPr/>
          </p:nvCxnSpPr>
          <p:spPr>
            <a:xfrm flipH="1" rot="10800000">
              <a:off x="1049382" y="31298"/>
              <a:ext cx="941100" cy="941100"/>
            </a:xfrm>
            <a:prstGeom prst="straightConnector1">
              <a:avLst/>
            </a:prstGeom>
            <a:noFill/>
            <a:ln cap="flat" cmpd="sng" w="88900">
              <a:solidFill>
                <a:srgbClr val="6E3E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" name="Google Shape;48;p7"/>
            <p:cNvCxnSpPr/>
            <p:nvPr/>
          </p:nvCxnSpPr>
          <p:spPr>
            <a:xfrm flipH="1" rot="10800000">
              <a:off x="1510946" y="31298"/>
              <a:ext cx="941100" cy="941100"/>
            </a:xfrm>
            <a:prstGeom prst="straightConnector1">
              <a:avLst/>
            </a:prstGeom>
            <a:noFill/>
            <a:ln cap="flat" cmpd="sng" w="88900">
              <a:solidFill>
                <a:srgbClr val="6E3E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" name="Google Shape;49;p7"/>
            <p:cNvCxnSpPr/>
            <p:nvPr/>
          </p:nvCxnSpPr>
          <p:spPr>
            <a:xfrm flipH="1" rot="10800000">
              <a:off x="2019922" y="31298"/>
              <a:ext cx="941100" cy="941100"/>
            </a:xfrm>
            <a:prstGeom prst="straightConnector1">
              <a:avLst/>
            </a:prstGeom>
            <a:noFill/>
            <a:ln cap="flat" cmpd="sng" w="88900">
              <a:solidFill>
                <a:srgbClr val="6E3EC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2509350" y="1562950"/>
            <a:ext cx="13269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2" name="Google Shape;5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38450" y="1254350"/>
            <a:ext cx="1563525" cy="15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9225" y="6713974"/>
            <a:ext cx="1689500" cy="3854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700" y="2931051"/>
            <a:ext cx="1689500" cy="3848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idx="1" type="body"/>
          </p:nvPr>
        </p:nvSpPr>
        <p:spPr>
          <a:xfrm>
            <a:off x="8430350" y="3962325"/>
            <a:ext cx="5647500" cy="41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810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2307250" y="3962325"/>
            <a:ext cx="53577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type="title"/>
          </p:nvPr>
        </p:nvSpPr>
        <p:spPr>
          <a:xfrm>
            <a:off x="2509350" y="1562950"/>
            <a:ext cx="13269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"/>
              <a:buNone/>
              <a:defRPr i="0" sz="80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59" name="Google Shape;5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500" y="792959"/>
            <a:ext cx="2657675" cy="265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1000" y="7598025"/>
            <a:ext cx="6049125" cy="604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/>
          <p:nvPr>
            <p:ph idx="2" type="pic"/>
          </p:nvPr>
        </p:nvSpPr>
        <p:spPr>
          <a:xfrm>
            <a:off x="10622748" y="4946200"/>
            <a:ext cx="4366200" cy="32748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2904913" y="482906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type="title"/>
          </p:nvPr>
        </p:nvSpPr>
        <p:spPr>
          <a:xfrm>
            <a:off x="2509350" y="1562950"/>
            <a:ext cx="13269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Fira Sans"/>
              <a:buNone/>
              <a:defRPr i="0" sz="80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65" name="Google Shape;6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117150" y="273175"/>
            <a:ext cx="2777631" cy="28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59950" y="8040450"/>
            <a:ext cx="4892950" cy="489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509350" y="1562950"/>
            <a:ext cx="132693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0"/>
              <a:buFont typeface="Fira Sans"/>
              <a:buNone/>
              <a:defRPr i="0" sz="8000" u="none" cap="none" strike="noStrike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072850" y="4372025"/>
            <a:ext cx="7510800" cy="3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Char char="•"/>
              <a:defRPr i="0" sz="2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810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Char char="–"/>
              <a:defRPr i="0" sz="2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Char char="•"/>
              <a:defRPr i="0" sz="2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810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Char char="–"/>
              <a:defRPr i="0" sz="2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810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Char char="»"/>
              <a:defRPr i="0" sz="2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810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Char char="•"/>
              <a:defRPr i="0" sz="2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810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Char char="•"/>
              <a:defRPr i="0" sz="2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810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Char char="•"/>
              <a:defRPr i="0" sz="2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810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"/>
              <a:buChar char="•"/>
              <a:defRPr i="0" sz="2400" u="none" cap="none" strike="noStrik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0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17.png"/><Relationship Id="rId6" Type="http://schemas.openxmlformats.org/officeDocument/2006/relationships/image" Target="../media/image39.png"/><Relationship Id="rId7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9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1"/>
          <p:cNvGrpSpPr/>
          <p:nvPr/>
        </p:nvGrpSpPr>
        <p:grpSpPr>
          <a:xfrm>
            <a:off x="295040" y="183357"/>
            <a:ext cx="17697768" cy="9778094"/>
            <a:chOff x="0" y="-47625"/>
            <a:chExt cx="5931086" cy="3276951"/>
          </a:xfrm>
        </p:grpSpPr>
        <p:sp>
          <p:nvSpPr>
            <p:cNvPr id="72" name="Google Shape;72;p11"/>
            <p:cNvSpPr/>
            <p:nvPr/>
          </p:nvSpPr>
          <p:spPr>
            <a:xfrm>
              <a:off x="0" y="0"/>
              <a:ext cx="5931086" cy="3229326"/>
            </a:xfrm>
            <a:custGeom>
              <a:rect b="b" l="l" r="r" t="t"/>
              <a:pathLst>
                <a:path extrusionOk="0" h="3229326" w="5931086">
                  <a:moveTo>
                    <a:pt x="8749" y="0"/>
                  </a:moveTo>
                  <a:lnTo>
                    <a:pt x="5922337" y="0"/>
                  </a:lnTo>
                  <a:cubicBezTo>
                    <a:pt x="5924657" y="0"/>
                    <a:pt x="5926883" y="922"/>
                    <a:pt x="5928523" y="2563"/>
                  </a:cubicBezTo>
                  <a:cubicBezTo>
                    <a:pt x="5930164" y="4203"/>
                    <a:pt x="5931086" y="6429"/>
                    <a:pt x="5931086" y="8749"/>
                  </a:cubicBezTo>
                  <a:lnTo>
                    <a:pt x="5931086" y="3220577"/>
                  </a:lnTo>
                  <a:cubicBezTo>
                    <a:pt x="5931086" y="3225409"/>
                    <a:pt x="5927169" y="3229326"/>
                    <a:pt x="5922337" y="3229326"/>
                  </a:cubicBezTo>
                  <a:lnTo>
                    <a:pt x="8749" y="3229326"/>
                  </a:lnTo>
                  <a:cubicBezTo>
                    <a:pt x="6429" y="3229326"/>
                    <a:pt x="4203" y="3228404"/>
                    <a:pt x="2563" y="3226764"/>
                  </a:cubicBezTo>
                  <a:cubicBezTo>
                    <a:pt x="922" y="3225123"/>
                    <a:pt x="0" y="3222898"/>
                    <a:pt x="0" y="3220577"/>
                  </a:cubicBezTo>
                  <a:lnTo>
                    <a:pt x="0" y="8749"/>
                  </a:lnTo>
                  <a:cubicBezTo>
                    <a:pt x="0" y="6429"/>
                    <a:pt x="922" y="4203"/>
                    <a:pt x="2563" y="2563"/>
                  </a:cubicBezTo>
                  <a:cubicBezTo>
                    <a:pt x="4203" y="922"/>
                    <a:pt x="6429" y="0"/>
                    <a:pt x="87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6E3EC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 txBox="1"/>
            <p:nvPr/>
          </p:nvSpPr>
          <p:spPr>
            <a:xfrm>
              <a:off x="0" y="-47625"/>
              <a:ext cx="5931086" cy="32769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4" name="Google Shape;7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7421" y="622196"/>
            <a:ext cx="1723925" cy="176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866076" y="-685801"/>
            <a:ext cx="41148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700" y="1924444"/>
            <a:ext cx="7814252" cy="68816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11"/>
          <p:cNvGrpSpPr/>
          <p:nvPr/>
        </p:nvGrpSpPr>
        <p:grpSpPr>
          <a:xfrm>
            <a:off x="9601783" y="7360899"/>
            <a:ext cx="6972981" cy="1307744"/>
            <a:chOff x="0" y="-182901"/>
            <a:chExt cx="9297308" cy="1743659"/>
          </a:xfrm>
        </p:grpSpPr>
        <p:grpSp>
          <p:nvGrpSpPr>
            <p:cNvPr id="78" name="Google Shape;78;p11"/>
            <p:cNvGrpSpPr/>
            <p:nvPr/>
          </p:nvGrpSpPr>
          <p:grpSpPr>
            <a:xfrm>
              <a:off x="0" y="-182901"/>
              <a:ext cx="9297308" cy="1743659"/>
              <a:chOff x="0" y="-47625"/>
              <a:chExt cx="2420892" cy="454025"/>
            </a:xfrm>
          </p:grpSpPr>
          <p:sp>
            <p:nvSpPr>
              <p:cNvPr id="79" name="Google Shape;79;p11"/>
              <p:cNvSpPr/>
              <p:nvPr/>
            </p:nvSpPr>
            <p:spPr>
              <a:xfrm>
                <a:off x="0" y="0"/>
                <a:ext cx="2420892" cy="406400"/>
              </a:xfrm>
              <a:custGeom>
                <a:rect b="b" l="l" r="r" t="t"/>
                <a:pathLst>
                  <a:path extrusionOk="0" h="406400" w="2420892">
                    <a:moveTo>
                      <a:pt x="2217692" y="0"/>
                    </a:moveTo>
                    <a:cubicBezTo>
                      <a:pt x="2329917" y="0"/>
                      <a:pt x="2420892" y="90976"/>
                      <a:pt x="2420892" y="203200"/>
                    </a:cubicBezTo>
                    <a:cubicBezTo>
                      <a:pt x="2420892" y="315424"/>
                      <a:pt x="2329917" y="406400"/>
                      <a:pt x="2217692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sq" cmpd="sng" w="38100">
                <a:solidFill>
                  <a:srgbClr val="6E3ECD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1"/>
              <p:cNvSpPr txBox="1"/>
              <p:nvPr/>
            </p:nvSpPr>
            <p:spPr>
              <a:xfrm>
                <a:off x="0" y="-47625"/>
                <a:ext cx="2420892" cy="454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1" name="Google Shape;81;p11"/>
            <p:cNvSpPr txBox="1"/>
            <p:nvPr/>
          </p:nvSpPr>
          <p:spPr>
            <a:xfrm>
              <a:off x="839715" y="360220"/>
              <a:ext cx="60747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499">
                  <a:solidFill>
                    <a:srgbClr val="31312F"/>
                  </a:solidFill>
                  <a:latin typeface="Fira Sans"/>
                  <a:ea typeface="Fira Sans"/>
                  <a:cs typeface="Fira Sans"/>
                  <a:sym typeface="Fira Sans"/>
                </a:rPr>
                <a:t>Marshall Stordock</a:t>
              </a:r>
              <a:endParaRPr/>
            </a:p>
          </p:txBody>
        </p:sp>
        <p:grpSp>
          <p:nvGrpSpPr>
            <p:cNvPr id="82" name="Google Shape;82;p11"/>
            <p:cNvGrpSpPr/>
            <p:nvPr/>
          </p:nvGrpSpPr>
          <p:grpSpPr>
            <a:xfrm>
              <a:off x="7672784" y="366665"/>
              <a:ext cx="827428" cy="827428"/>
              <a:chOff x="0" y="0"/>
              <a:chExt cx="812800" cy="812800"/>
            </a:xfrm>
          </p:grpSpPr>
          <p:sp>
            <p:nvSpPr>
              <p:cNvPr id="83" name="Google Shape;83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E3E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5" name="Google Shape;85;p11"/>
          <p:cNvSpPr txBox="1"/>
          <p:nvPr/>
        </p:nvSpPr>
        <p:spPr>
          <a:xfrm>
            <a:off x="8755728" y="2633877"/>
            <a:ext cx="86652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550">
                <a:solidFill>
                  <a:srgbClr val="31312F"/>
                </a:solidFill>
                <a:latin typeface="Fira Sans"/>
                <a:ea typeface="Fira Sans"/>
                <a:cs typeface="Fira Sans"/>
                <a:sym typeface="Fira Sans"/>
              </a:rPr>
              <a:t>Bellabeat Case Study</a:t>
            </a:r>
            <a:endParaRPr/>
          </a:p>
        </p:txBody>
      </p:sp>
      <p:pic>
        <p:nvPicPr>
          <p:cNvPr id="86" name="Google Shape;86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83050" y="7591845"/>
            <a:ext cx="973875" cy="9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/>
        </p:nvSpPr>
        <p:spPr>
          <a:xfrm>
            <a:off x="9515825" y="6053200"/>
            <a:ext cx="71448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Enhancing Marketing Strategy with Data Analysis</a:t>
            </a:r>
            <a:endParaRPr sz="3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9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84775"/>
            <a:ext cx="4678350" cy="46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7310" y="2"/>
            <a:ext cx="2197100" cy="2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975" y="3872183"/>
            <a:ext cx="6962274" cy="609051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0"/>
          <p:cNvSpPr txBox="1"/>
          <p:nvPr/>
        </p:nvSpPr>
        <p:spPr>
          <a:xfrm>
            <a:off x="1028700" y="1019175"/>
            <a:ext cx="16230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31312F"/>
                </a:solidFill>
                <a:latin typeface="Fira Sans"/>
                <a:ea typeface="Fira Sans"/>
                <a:cs typeface="Fira Sans"/>
                <a:sym typeface="Fira Sans"/>
              </a:rPr>
              <a:t>Conclusion</a:t>
            </a:r>
            <a:endParaRPr/>
          </a:p>
        </p:txBody>
      </p:sp>
      <p:sp>
        <p:nvSpPr>
          <p:cNvPr id="255" name="Google Shape;255;p20"/>
          <p:cNvSpPr txBox="1"/>
          <p:nvPr/>
        </p:nvSpPr>
        <p:spPr>
          <a:xfrm>
            <a:off x="7440325" y="2616075"/>
            <a:ext cx="8428800" cy="7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Summary of Insights</a:t>
            </a:r>
            <a:r>
              <a:rPr lang="en-US" sz="1700">
                <a:solidFill>
                  <a:schemeClr val="dk1"/>
                </a:solidFill>
              </a:rPr>
              <a:t>: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 	  Analysis:</a:t>
            </a:r>
            <a:endParaRPr b="1" sz="1700">
              <a:solidFill>
                <a:schemeClr val="dk1"/>
              </a:solidFill>
            </a:endParaRPr>
          </a:p>
          <a:p>
            <a:pPr indent="-336550" lvl="1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b="1" lang="en-US" sz="1700">
                <a:solidFill>
                  <a:schemeClr val="dk1"/>
                </a:solidFill>
              </a:rPr>
              <a:t>Calories and Activity Impact Sleep</a:t>
            </a:r>
            <a:r>
              <a:rPr lang="en-US" sz="1700">
                <a:solidFill>
                  <a:schemeClr val="dk1"/>
                </a:solidFill>
              </a:rPr>
              <a:t>: The data analysis shows that users with higher calorie burn tend to have better sleep efficiency, reinforcing the connection between physical activity and improved rest.</a:t>
            </a:r>
            <a:endParaRPr sz="1700">
              <a:solidFill>
                <a:schemeClr val="dk1"/>
              </a:solidFill>
            </a:endParaRPr>
          </a:p>
          <a:p>
            <a:pPr indent="-3365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b="1" lang="en-US" sz="1700">
                <a:solidFill>
                  <a:schemeClr val="dk1"/>
                </a:solidFill>
              </a:rPr>
              <a:t>Targeted Marketing Potential</a:t>
            </a:r>
            <a:r>
              <a:rPr lang="en-US" sz="1700">
                <a:solidFill>
                  <a:schemeClr val="dk1"/>
                </a:solidFill>
              </a:rPr>
              <a:t>: With a diverse user base in terms of activity levels, Bellabeat has the opportunity to personalize its marketing approach for different segments (Active, Moderate, Inactive).</a:t>
            </a:r>
            <a:endParaRPr sz="1700">
              <a:solidFill>
                <a:schemeClr val="dk1"/>
              </a:solidFill>
            </a:endParaRPr>
          </a:p>
          <a:p>
            <a:pPr indent="-3365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b="1" lang="en-US" sz="1700">
                <a:solidFill>
                  <a:schemeClr val="dk1"/>
                </a:solidFill>
              </a:rPr>
              <a:t>Importance of Holistic Wellness</a:t>
            </a:r>
            <a:r>
              <a:rPr lang="en-US" sz="1700">
                <a:solidFill>
                  <a:schemeClr val="dk1"/>
                </a:solidFill>
              </a:rPr>
              <a:t>: By focusing on holistic wellness metrics like sleep efficiency, Bellabeat can appeal to its health-conscious audience.</a:t>
            </a:r>
            <a:endParaRPr sz="17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Key Takeaway:</a:t>
            </a:r>
            <a:endParaRPr sz="1700">
              <a:solidFill>
                <a:schemeClr val="dk1"/>
              </a:solidFill>
            </a:endParaRPr>
          </a:p>
          <a:p>
            <a:pPr indent="-336550" lvl="1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1700">
                <a:solidFill>
                  <a:schemeClr val="dk1"/>
                </a:solidFill>
              </a:rPr>
              <a:t>Bellabeat should position itself as a holistic wellness brand by emphasizing the value of balanced physical activity for better sleep and overall health. The insights gained from this case study highlight a data-driven approach to improve user engagement and product positioning.</a:t>
            </a:r>
            <a:endParaRPr sz="17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Call to Action:</a:t>
            </a:r>
            <a:endParaRPr sz="1700">
              <a:solidFill>
                <a:schemeClr val="dk1"/>
              </a:solidFill>
            </a:endParaRPr>
          </a:p>
          <a:p>
            <a:pPr indent="-336550" lvl="1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lang="en-US" sz="1700">
                <a:solidFill>
                  <a:schemeClr val="dk1"/>
                </a:solidFill>
              </a:rPr>
              <a:t>Encourage Bellabeats’ teams to implement these insights in their marketing and product development strategies to better meet the needs of their target audience.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T Sans"/>
              <a:ea typeface="PT Sans"/>
              <a:cs typeface="PT Sans"/>
              <a:sym typeface="PT Sans"/>
            </a:endParaRPr>
          </a:p>
        </p:txBody>
      </p:sp>
      <p:grpSp>
        <p:nvGrpSpPr>
          <p:cNvPr id="256" name="Google Shape;256;p20"/>
          <p:cNvGrpSpPr/>
          <p:nvPr/>
        </p:nvGrpSpPr>
        <p:grpSpPr>
          <a:xfrm>
            <a:off x="15750885" y="1664372"/>
            <a:ext cx="2197093" cy="705725"/>
            <a:chOff x="31431" y="31431"/>
            <a:chExt cx="2929458" cy="940967"/>
          </a:xfrm>
        </p:grpSpPr>
        <p:cxnSp>
          <p:nvCxnSpPr>
            <p:cNvPr id="257" name="Google Shape;257;p20"/>
            <p:cNvCxnSpPr/>
            <p:nvPr/>
          </p:nvCxnSpPr>
          <p:spPr>
            <a:xfrm flipH="1" rot="10800000">
              <a:off x="31431" y="31431"/>
              <a:ext cx="940967" cy="940967"/>
            </a:xfrm>
            <a:prstGeom prst="straightConnector1">
              <a:avLst/>
            </a:prstGeom>
            <a:noFill/>
            <a:ln cap="flat" cmpd="sng" w="88900">
              <a:solidFill>
                <a:srgbClr val="6E3E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8" name="Google Shape;258;p20"/>
            <p:cNvCxnSpPr/>
            <p:nvPr/>
          </p:nvCxnSpPr>
          <p:spPr>
            <a:xfrm flipH="1" rot="10800000">
              <a:off x="540407" y="31431"/>
              <a:ext cx="940967" cy="940967"/>
            </a:xfrm>
            <a:prstGeom prst="straightConnector1">
              <a:avLst/>
            </a:prstGeom>
            <a:noFill/>
            <a:ln cap="flat" cmpd="sng" w="88900">
              <a:solidFill>
                <a:srgbClr val="6E3E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9" name="Google Shape;259;p20"/>
            <p:cNvCxnSpPr/>
            <p:nvPr/>
          </p:nvCxnSpPr>
          <p:spPr>
            <a:xfrm flipH="1" rot="10800000">
              <a:off x="1049382" y="31431"/>
              <a:ext cx="940967" cy="940967"/>
            </a:xfrm>
            <a:prstGeom prst="straightConnector1">
              <a:avLst/>
            </a:prstGeom>
            <a:noFill/>
            <a:ln cap="flat" cmpd="sng" w="88900">
              <a:solidFill>
                <a:srgbClr val="6E3E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0" name="Google Shape;260;p20"/>
            <p:cNvCxnSpPr/>
            <p:nvPr/>
          </p:nvCxnSpPr>
          <p:spPr>
            <a:xfrm flipH="1" rot="10800000">
              <a:off x="1510946" y="31431"/>
              <a:ext cx="940967" cy="940967"/>
            </a:xfrm>
            <a:prstGeom prst="straightConnector1">
              <a:avLst/>
            </a:prstGeom>
            <a:noFill/>
            <a:ln cap="flat" cmpd="sng" w="88900">
              <a:solidFill>
                <a:srgbClr val="6E3E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1" name="Google Shape;261;p20"/>
            <p:cNvCxnSpPr/>
            <p:nvPr/>
          </p:nvCxnSpPr>
          <p:spPr>
            <a:xfrm flipH="1" rot="10800000">
              <a:off x="2019922" y="31431"/>
              <a:ext cx="940967" cy="940967"/>
            </a:xfrm>
            <a:prstGeom prst="straightConnector1">
              <a:avLst/>
            </a:prstGeom>
            <a:noFill/>
            <a:ln cap="flat" cmpd="sng" w="88900">
              <a:solidFill>
                <a:srgbClr val="6E3EC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9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9301" y="5901551"/>
            <a:ext cx="41148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90425" y="9259421"/>
            <a:ext cx="3849550" cy="1687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8024" y="3633672"/>
            <a:ext cx="3642437" cy="38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3550" y="1578525"/>
            <a:ext cx="8050451" cy="815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3022750" y="-1793325"/>
            <a:ext cx="4965924" cy="493407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/>
        </p:nvSpPr>
        <p:spPr>
          <a:xfrm>
            <a:off x="8337320" y="1858325"/>
            <a:ext cx="85782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Company</a:t>
            </a:r>
            <a:endParaRPr b="1" sz="7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Bellabeat, a high-tech company that focuses on women's health.</a:t>
            </a:r>
            <a:endParaRPr sz="5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8" name="Google Shape;98;p12"/>
          <p:cNvSpPr txBox="1"/>
          <p:nvPr/>
        </p:nvSpPr>
        <p:spPr>
          <a:xfrm>
            <a:off x="9683724" y="5529880"/>
            <a:ext cx="58854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PT Sans"/>
                <a:ea typeface="PT Sans"/>
                <a:cs typeface="PT Sans"/>
                <a:sym typeface="PT Sans"/>
              </a:rPr>
              <a:t>I’m Marshall and my objective is to analyze the data from a smart device to gain insights that will improve </a:t>
            </a:r>
            <a:r>
              <a:rPr lang="en-US" sz="2400">
                <a:latin typeface="PT Sans"/>
                <a:ea typeface="PT Sans"/>
                <a:cs typeface="PT Sans"/>
                <a:sym typeface="PT Sans"/>
              </a:rPr>
              <a:t>Bellabeats’</a:t>
            </a:r>
            <a:r>
              <a:rPr lang="en-US" sz="2400">
                <a:latin typeface="PT Sans"/>
                <a:ea typeface="PT Sans"/>
                <a:cs typeface="PT Sans"/>
                <a:sym typeface="PT Sans"/>
              </a:rPr>
              <a:t> marketing and customer satisfaction.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9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7399" y="419099"/>
            <a:ext cx="2018925" cy="201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8524" y="1984325"/>
            <a:ext cx="7195625" cy="7482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95850" y="-1270854"/>
            <a:ext cx="2018914" cy="33876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3"/>
          <p:cNvSpPr txBox="1"/>
          <p:nvPr/>
        </p:nvSpPr>
        <p:spPr>
          <a:xfrm>
            <a:off x="1314551" y="6045291"/>
            <a:ext cx="8452513" cy="138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31312F"/>
                </a:solidFill>
                <a:latin typeface="Fira Sans"/>
                <a:ea typeface="Fira Sans"/>
                <a:cs typeface="Fira Sans"/>
                <a:sym typeface="Fira Sans"/>
              </a:rPr>
              <a:t>Introduction</a:t>
            </a:r>
            <a:endParaRPr/>
          </a:p>
        </p:txBody>
      </p:sp>
      <p:sp>
        <p:nvSpPr>
          <p:cNvPr id="107" name="Google Shape;107;p13"/>
          <p:cNvSpPr txBox="1"/>
          <p:nvPr/>
        </p:nvSpPr>
        <p:spPr>
          <a:xfrm>
            <a:off x="2515327" y="7391732"/>
            <a:ext cx="60510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PT Sans"/>
                <a:ea typeface="PT Sans"/>
                <a:cs typeface="PT Sans"/>
                <a:sym typeface="PT Sans"/>
              </a:rPr>
              <a:t>Analyze smart device data to gain insights that will help improve Bellabeat's marketing strategy.</a:t>
            </a:r>
            <a:endParaRPr/>
          </a:p>
        </p:txBody>
      </p:sp>
      <p:sp>
        <p:nvSpPr>
          <p:cNvPr id="108" name="Google Shape;108;p13"/>
          <p:cNvSpPr txBox="1"/>
          <p:nvPr/>
        </p:nvSpPr>
        <p:spPr>
          <a:xfrm>
            <a:off x="2484503" y="571500"/>
            <a:ext cx="5545288" cy="54833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996" u="none" cap="none" strike="noStrike">
                <a:solidFill>
                  <a:srgbClr val="31312F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/>
          </a:p>
        </p:txBody>
      </p:sp>
      <p:sp>
        <p:nvSpPr>
          <p:cNvPr id="109" name="Google Shape;109;p13"/>
          <p:cNvSpPr txBox="1"/>
          <p:nvPr/>
        </p:nvSpPr>
        <p:spPr>
          <a:xfrm>
            <a:off x="2332103" y="419100"/>
            <a:ext cx="5545288" cy="54833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996" u="none" cap="none" strike="noStrike">
                <a:solidFill>
                  <a:srgbClr val="6E3ECD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/>
          </a:p>
        </p:txBody>
      </p:sp>
      <p:grpSp>
        <p:nvGrpSpPr>
          <p:cNvPr id="110" name="Google Shape;110;p13"/>
          <p:cNvGrpSpPr/>
          <p:nvPr/>
        </p:nvGrpSpPr>
        <p:grpSpPr>
          <a:xfrm>
            <a:off x="15040032" y="851810"/>
            <a:ext cx="2197093" cy="705725"/>
            <a:chOff x="31431" y="31431"/>
            <a:chExt cx="2929458" cy="940967"/>
          </a:xfrm>
        </p:grpSpPr>
        <p:cxnSp>
          <p:nvCxnSpPr>
            <p:cNvPr id="111" name="Google Shape;111;p13"/>
            <p:cNvCxnSpPr/>
            <p:nvPr/>
          </p:nvCxnSpPr>
          <p:spPr>
            <a:xfrm flipH="1" rot="10800000">
              <a:off x="31431" y="31431"/>
              <a:ext cx="940967" cy="940967"/>
            </a:xfrm>
            <a:prstGeom prst="straightConnector1">
              <a:avLst/>
            </a:prstGeom>
            <a:noFill/>
            <a:ln cap="flat" cmpd="sng" w="88900">
              <a:solidFill>
                <a:srgbClr val="6E3E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" name="Google Shape;112;p13"/>
            <p:cNvCxnSpPr/>
            <p:nvPr/>
          </p:nvCxnSpPr>
          <p:spPr>
            <a:xfrm flipH="1" rot="10800000">
              <a:off x="540407" y="31431"/>
              <a:ext cx="940967" cy="940967"/>
            </a:xfrm>
            <a:prstGeom prst="straightConnector1">
              <a:avLst/>
            </a:prstGeom>
            <a:noFill/>
            <a:ln cap="flat" cmpd="sng" w="88900">
              <a:solidFill>
                <a:srgbClr val="6E3E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" name="Google Shape;113;p13"/>
            <p:cNvCxnSpPr/>
            <p:nvPr/>
          </p:nvCxnSpPr>
          <p:spPr>
            <a:xfrm flipH="1" rot="10800000">
              <a:off x="1049382" y="31431"/>
              <a:ext cx="940967" cy="940967"/>
            </a:xfrm>
            <a:prstGeom prst="straightConnector1">
              <a:avLst/>
            </a:prstGeom>
            <a:noFill/>
            <a:ln cap="flat" cmpd="sng" w="88900">
              <a:solidFill>
                <a:srgbClr val="6E3E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" name="Google Shape;114;p13"/>
            <p:cNvCxnSpPr/>
            <p:nvPr/>
          </p:nvCxnSpPr>
          <p:spPr>
            <a:xfrm flipH="1" rot="10800000">
              <a:off x="1510946" y="31431"/>
              <a:ext cx="940967" cy="940967"/>
            </a:xfrm>
            <a:prstGeom prst="straightConnector1">
              <a:avLst/>
            </a:prstGeom>
            <a:noFill/>
            <a:ln cap="flat" cmpd="sng" w="88900">
              <a:solidFill>
                <a:srgbClr val="6E3E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" name="Google Shape;115;p13"/>
            <p:cNvCxnSpPr/>
            <p:nvPr/>
          </p:nvCxnSpPr>
          <p:spPr>
            <a:xfrm flipH="1" rot="10800000">
              <a:off x="2019922" y="31431"/>
              <a:ext cx="940967" cy="940967"/>
            </a:xfrm>
            <a:prstGeom prst="straightConnector1">
              <a:avLst/>
            </a:prstGeom>
            <a:noFill/>
            <a:ln cap="flat" cmpd="sng" w="88900">
              <a:solidFill>
                <a:srgbClr val="6E3EC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9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3725" y="-1824924"/>
            <a:ext cx="4225200" cy="42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2100" y="4084325"/>
            <a:ext cx="7211498" cy="5932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14"/>
          <p:cNvGrpSpPr/>
          <p:nvPr/>
        </p:nvGrpSpPr>
        <p:grpSpPr>
          <a:xfrm>
            <a:off x="2519744" y="3513740"/>
            <a:ext cx="738598" cy="850326"/>
            <a:chOff x="0" y="-47625"/>
            <a:chExt cx="297402" cy="342390"/>
          </a:xfrm>
        </p:grpSpPr>
        <p:sp>
          <p:nvSpPr>
            <p:cNvPr id="123" name="Google Shape;123;p14"/>
            <p:cNvSpPr/>
            <p:nvPr/>
          </p:nvSpPr>
          <p:spPr>
            <a:xfrm>
              <a:off x="0" y="0"/>
              <a:ext cx="297402" cy="294765"/>
            </a:xfrm>
            <a:custGeom>
              <a:rect b="b" l="l" r="r" t="t"/>
              <a:pathLst>
                <a:path extrusionOk="0" h="294765" w="297402">
                  <a:moveTo>
                    <a:pt x="147383" y="0"/>
                  </a:moveTo>
                  <a:lnTo>
                    <a:pt x="150019" y="0"/>
                  </a:lnTo>
                  <a:cubicBezTo>
                    <a:pt x="189107" y="0"/>
                    <a:pt x="226595" y="15528"/>
                    <a:pt x="254234" y="43167"/>
                  </a:cubicBezTo>
                  <a:cubicBezTo>
                    <a:pt x="281874" y="70807"/>
                    <a:pt x="297402" y="108294"/>
                    <a:pt x="297402" y="147383"/>
                  </a:cubicBezTo>
                  <a:lnTo>
                    <a:pt x="297402" y="147383"/>
                  </a:lnTo>
                  <a:cubicBezTo>
                    <a:pt x="297402" y="228780"/>
                    <a:pt x="231416" y="294765"/>
                    <a:pt x="150019" y="294765"/>
                  </a:cubicBezTo>
                  <a:lnTo>
                    <a:pt x="147383" y="294765"/>
                  </a:lnTo>
                  <a:cubicBezTo>
                    <a:pt x="65985" y="294765"/>
                    <a:pt x="0" y="228780"/>
                    <a:pt x="0" y="147383"/>
                  </a:cubicBezTo>
                  <a:lnTo>
                    <a:pt x="0" y="147383"/>
                  </a:lnTo>
                  <a:cubicBezTo>
                    <a:pt x="0" y="65985"/>
                    <a:pt x="65985" y="0"/>
                    <a:pt x="147383" y="0"/>
                  </a:cubicBezTo>
                  <a:close/>
                </a:path>
              </a:pathLst>
            </a:custGeom>
            <a:solidFill>
              <a:srgbClr val="6E3E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4"/>
            <p:cNvSpPr txBox="1"/>
            <p:nvPr/>
          </p:nvSpPr>
          <p:spPr>
            <a:xfrm>
              <a:off x="0" y="-47625"/>
              <a:ext cx="297402" cy="3423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" name="Google Shape;125;p14"/>
          <p:cNvGrpSpPr/>
          <p:nvPr/>
        </p:nvGrpSpPr>
        <p:grpSpPr>
          <a:xfrm>
            <a:off x="2519744" y="7204068"/>
            <a:ext cx="738610" cy="850342"/>
            <a:chOff x="0" y="-47625"/>
            <a:chExt cx="297402" cy="342390"/>
          </a:xfrm>
        </p:grpSpPr>
        <p:sp>
          <p:nvSpPr>
            <p:cNvPr id="126" name="Google Shape;126;p14"/>
            <p:cNvSpPr/>
            <p:nvPr/>
          </p:nvSpPr>
          <p:spPr>
            <a:xfrm>
              <a:off x="0" y="0"/>
              <a:ext cx="297402" cy="294765"/>
            </a:xfrm>
            <a:custGeom>
              <a:rect b="b" l="l" r="r" t="t"/>
              <a:pathLst>
                <a:path extrusionOk="0" h="294765" w="297402">
                  <a:moveTo>
                    <a:pt x="147383" y="0"/>
                  </a:moveTo>
                  <a:lnTo>
                    <a:pt x="150019" y="0"/>
                  </a:lnTo>
                  <a:cubicBezTo>
                    <a:pt x="189107" y="0"/>
                    <a:pt x="226595" y="15528"/>
                    <a:pt x="254234" y="43167"/>
                  </a:cubicBezTo>
                  <a:cubicBezTo>
                    <a:pt x="281874" y="70807"/>
                    <a:pt x="297402" y="108294"/>
                    <a:pt x="297402" y="147383"/>
                  </a:cubicBezTo>
                  <a:lnTo>
                    <a:pt x="297402" y="147383"/>
                  </a:lnTo>
                  <a:cubicBezTo>
                    <a:pt x="297402" y="228780"/>
                    <a:pt x="231416" y="294765"/>
                    <a:pt x="150019" y="294765"/>
                  </a:cubicBezTo>
                  <a:lnTo>
                    <a:pt x="147383" y="294765"/>
                  </a:lnTo>
                  <a:cubicBezTo>
                    <a:pt x="65985" y="294765"/>
                    <a:pt x="0" y="228780"/>
                    <a:pt x="0" y="147383"/>
                  </a:cubicBezTo>
                  <a:lnTo>
                    <a:pt x="0" y="147383"/>
                  </a:lnTo>
                  <a:cubicBezTo>
                    <a:pt x="0" y="65985"/>
                    <a:pt x="65985" y="0"/>
                    <a:pt x="147383" y="0"/>
                  </a:cubicBezTo>
                  <a:close/>
                </a:path>
              </a:pathLst>
            </a:custGeom>
            <a:solidFill>
              <a:srgbClr val="13A9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4"/>
            <p:cNvSpPr txBox="1"/>
            <p:nvPr/>
          </p:nvSpPr>
          <p:spPr>
            <a:xfrm>
              <a:off x="0" y="-47625"/>
              <a:ext cx="297402" cy="3423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14"/>
          <p:cNvSpPr txBox="1"/>
          <p:nvPr/>
        </p:nvSpPr>
        <p:spPr>
          <a:xfrm>
            <a:off x="1789272" y="1019175"/>
            <a:ext cx="14709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31312F"/>
                </a:solidFill>
                <a:latin typeface="Fira Sans"/>
                <a:ea typeface="Fira Sans"/>
                <a:cs typeface="Fira Sans"/>
                <a:sym typeface="Fira Sans"/>
              </a:rPr>
              <a:t>The Task</a:t>
            </a:r>
            <a:endParaRPr/>
          </a:p>
        </p:txBody>
      </p:sp>
      <p:sp>
        <p:nvSpPr>
          <p:cNvPr id="129" name="Google Shape;129;p14"/>
          <p:cNvSpPr txBox="1"/>
          <p:nvPr/>
        </p:nvSpPr>
        <p:spPr>
          <a:xfrm>
            <a:off x="3470414" y="7359985"/>
            <a:ext cx="51057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99">
                <a:solidFill>
                  <a:srgbClr val="31312F"/>
                </a:solidFill>
                <a:latin typeface="DM Sans"/>
                <a:ea typeface="DM Sans"/>
                <a:cs typeface="DM Sans"/>
                <a:sym typeface="DM Sans"/>
              </a:rPr>
              <a:t>Key Questions</a:t>
            </a:r>
            <a:endParaRPr/>
          </a:p>
        </p:txBody>
      </p:sp>
      <p:sp>
        <p:nvSpPr>
          <p:cNvPr id="130" name="Google Shape;130;p14"/>
          <p:cNvSpPr txBox="1"/>
          <p:nvPr/>
        </p:nvSpPr>
        <p:spPr>
          <a:xfrm>
            <a:off x="3470433" y="3359913"/>
            <a:ext cx="10171800" cy="11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99">
                <a:solidFill>
                  <a:srgbClr val="31312F"/>
                </a:solidFill>
                <a:latin typeface="DM Sans"/>
                <a:ea typeface="DM Sans"/>
                <a:cs typeface="DM Sans"/>
                <a:sym typeface="DM Sans"/>
              </a:rPr>
              <a:t>Analyze data from wearable devices to identify trends and patterns.</a:t>
            </a:r>
            <a:endParaRPr/>
          </a:p>
        </p:txBody>
      </p:sp>
      <p:sp>
        <p:nvSpPr>
          <p:cNvPr id="131" name="Google Shape;131;p14"/>
          <p:cNvSpPr txBox="1"/>
          <p:nvPr/>
        </p:nvSpPr>
        <p:spPr>
          <a:xfrm>
            <a:off x="3470424" y="4703075"/>
            <a:ext cx="7866000" cy="22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Goals</a:t>
            </a:r>
            <a:r>
              <a:rPr lang="en-US" sz="3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:</a:t>
            </a:r>
            <a:endParaRPr sz="31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Char char="●"/>
            </a:pPr>
            <a:r>
              <a:rPr lang="en-US"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Understand user behavior and preferences.</a:t>
            </a:r>
            <a:endParaRPr sz="2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Char char="●"/>
            </a:pPr>
            <a:r>
              <a:rPr lang="en-US"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Provide actionable insights for the marketing team.</a:t>
            </a:r>
            <a:endParaRPr sz="2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Char char="●"/>
            </a:pPr>
            <a:r>
              <a:rPr lang="en-US"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Improve customer engagement and product positioning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99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32" name="Google Shape;132;p14"/>
          <p:cNvSpPr txBox="1"/>
          <p:nvPr/>
        </p:nvSpPr>
        <p:spPr>
          <a:xfrm>
            <a:off x="3470434" y="8054400"/>
            <a:ext cx="7540800" cy="17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PT Sans"/>
              <a:buChar char="●"/>
            </a:pPr>
            <a:r>
              <a:rPr lang="en-US" sz="2000">
                <a:latin typeface="PT Sans"/>
                <a:ea typeface="PT Sans"/>
                <a:cs typeface="PT Sans"/>
                <a:sym typeface="PT Sans"/>
              </a:rPr>
              <a:t>Are there any correlations and trends within the selected data?</a:t>
            </a:r>
            <a:endParaRPr sz="2000">
              <a:latin typeface="PT Sans"/>
              <a:ea typeface="PT Sans"/>
              <a:cs typeface="PT Sans"/>
              <a:sym typeface="PT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PT Sans"/>
              <a:buChar char="●"/>
            </a:pPr>
            <a:r>
              <a:rPr lang="en-US" sz="2000">
                <a:latin typeface="PT Sans"/>
                <a:ea typeface="PT Sans"/>
                <a:cs typeface="PT Sans"/>
                <a:sym typeface="PT Sans"/>
              </a:rPr>
              <a:t>How does this data apply to Bellabeat's customers?</a:t>
            </a:r>
            <a:endParaRPr sz="2000">
              <a:latin typeface="PT Sans"/>
              <a:ea typeface="PT Sans"/>
              <a:cs typeface="PT Sans"/>
              <a:sym typeface="PT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PT Sans"/>
              <a:buChar char="●"/>
            </a:pPr>
            <a:r>
              <a:rPr lang="en-US" sz="2000">
                <a:latin typeface="PT Sans"/>
                <a:ea typeface="PT Sans"/>
                <a:cs typeface="PT Sans"/>
                <a:sym typeface="PT Sans"/>
              </a:rPr>
              <a:t>How will the findings help the marketing team improve their strategy?</a:t>
            </a:r>
            <a:endParaRPr sz="2000">
              <a:latin typeface="PT Sans"/>
              <a:ea typeface="PT Sans"/>
              <a:cs typeface="PT Sans"/>
              <a:sym typeface="PT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33" name="Google Shape;13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225" y="1315689"/>
            <a:ext cx="1106850" cy="1854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9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2446" y="227200"/>
            <a:ext cx="4668901" cy="494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518975" y="4187850"/>
            <a:ext cx="5938251" cy="703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5"/>
          <p:cNvGrpSpPr/>
          <p:nvPr/>
        </p:nvGrpSpPr>
        <p:grpSpPr>
          <a:xfrm>
            <a:off x="6400034" y="2250672"/>
            <a:ext cx="4947900" cy="5403590"/>
            <a:chOff x="0" y="-47625"/>
            <a:chExt cx="1576216" cy="1721382"/>
          </a:xfrm>
        </p:grpSpPr>
        <p:sp>
          <p:nvSpPr>
            <p:cNvPr id="141" name="Google Shape;141;p15"/>
            <p:cNvSpPr/>
            <p:nvPr/>
          </p:nvSpPr>
          <p:spPr>
            <a:xfrm>
              <a:off x="0" y="0"/>
              <a:ext cx="1576216" cy="1673757"/>
            </a:xfrm>
            <a:custGeom>
              <a:rect b="b" l="l" r="r" t="t"/>
              <a:pathLst>
                <a:path extrusionOk="0" h="1673757" w="1576216">
                  <a:moveTo>
                    <a:pt x="31294" y="0"/>
                  </a:moveTo>
                  <a:lnTo>
                    <a:pt x="1544923" y="0"/>
                  </a:lnTo>
                  <a:cubicBezTo>
                    <a:pt x="1553222" y="0"/>
                    <a:pt x="1561182" y="3297"/>
                    <a:pt x="1567051" y="9166"/>
                  </a:cubicBezTo>
                  <a:cubicBezTo>
                    <a:pt x="1572919" y="15034"/>
                    <a:pt x="1576216" y="22994"/>
                    <a:pt x="1576216" y="31294"/>
                  </a:cubicBezTo>
                  <a:lnTo>
                    <a:pt x="1576216" y="1642463"/>
                  </a:lnTo>
                  <a:cubicBezTo>
                    <a:pt x="1576216" y="1650763"/>
                    <a:pt x="1572919" y="1658722"/>
                    <a:pt x="1567051" y="1664591"/>
                  </a:cubicBezTo>
                  <a:cubicBezTo>
                    <a:pt x="1561182" y="1670460"/>
                    <a:pt x="1553222" y="1673757"/>
                    <a:pt x="1544923" y="1673757"/>
                  </a:cubicBezTo>
                  <a:lnTo>
                    <a:pt x="31294" y="1673757"/>
                  </a:lnTo>
                  <a:cubicBezTo>
                    <a:pt x="14011" y="1673757"/>
                    <a:pt x="0" y="1659746"/>
                    <a:pt x="0" y="1642463"/>
                  </a:cubicBezTo>
                  <a:lnTo>
                    <a:pt x="0" y="31294"/>
                  </a:lnTo>
                  <a:cubicBezTo>
                    <a:pt x="0" y="14011"/>
                    <a:pt x="14011" y="0"/>
                    <a:pt x="31294" y="0"/>
                  </a:cubicBezTo>
                  <a:close/>
                </a:path>
              </a:pathLst>
            </a:custGeom>
            <a:solidFill>
              <a:srgbClr val="FFC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5"/>
            <p:cNvSpPr txBox="1"/>
            <p:nvPr/>
          </p:nvSpPr>
          <p:spPr>
            <a:xfrm>
              <a:off x="0" y="-47625"/>
              <a:ext cx="1576216" cy="17213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5"/>
          <p:cNvGrpSpPr/>
          <p:nvPr/>
        </p:nvGrpSpPr>
        <p:grpSpPr>
          <a:xfrm>
            <a:off x="544141" y="2250672"/>
            <a:ext cx="4947900" cy="5403590"/>
            <a:chOff x="0" y="-47625"/>
            <a:chExt cx="1576216" cy="1721382"/>
          </a:xfrm>
        </p:grpSpPr>
        <p:sp>
          <p:nvSpPr>
            <p:cNvPr id="144" name="Google Shape;144;p15"/>
            <p:cNvSpPr/>
            <p:nvPr/>
          </p:nvSpPr>
          <p:spPr>
            <a:xfrm>
              <a:off x="0" y="0"/>
              <a:ext cx="1576216" cy="1673757"/>
            </a:xfrm>
            <a:custGeom>
              <a:rect b="b" l="l" r="r" t="t"/>
              <a:pathLst>
                <a:path extrusionOk="0" h="1673757" w="1576216">
                  <a:moveTo>
                    <a:pt x="31294" y="0"/>
                  </a:moveTo>
                  <a:lnTo>
                    <a:pt x="1544923" y="0"/>
                  </a:lnTo>
                  <a:cubicBezTo>
                    <a:pt x="1553222" y="0"/>
                    <a:pt x="1561182" y="3297"/>
                    <a:pt x="1567051" y="9166"/>
                  </a:cubicBezTo>
                  <a:cubicBezTo>
                    <a:pt x="1572919" y="15034"/>
                    <a:pt x="1576216" y="22994"/>
                    <a:pt x="1576216" y="31294"/>
                  </a:cubicBezTo>
                  <a:lnTo>
                    <a:pt x="1576216" y="1642463"/>
                  </a:lnTo>
                  <a:cubicBezTo>
                    <a:pt x="1576216" y="1650763"/>
                    <a:pt x="1572919" y="1658722"/>
                    <a:pt x="1567051" y="1664591"/>
                  </a:cubicBezTo>
                  <a:cubicBezTo>
                    <a:pt x="1561182" y="1670460"/>
                    <a:pt x="1553222" y="1673757"/>
                    <a:pt x="1544923" y="1673757"/>
                  </a:cubicBezTo>
                  <a:lnTo>
                    <a:pt x="31294" y="1673757"/>
                  </a:lnTo>
                  <a:cubicBezTo>
                    <a:pt x="14011" y="1673757"/>
                    <a:pt x="0" y="1659746"/>
                    <a:pt x="0" y="1642463"/>
                  </a:cubicBezTo>
                  <a:lnTo>
                    <a:pt x="0" y="31294"/>
                  </a:lnTo>
                  <a:cubicBezTo>
                    <a:pt x="0" y="14011"/>
                    <a:pt x="14011" y="0"/>
                    <a:pt x="31294" y="0"/>
                  </a:cubicBezTo>
                  <a:close/>
                </a:path>
              </a:pathLst>
            </a:custGeom>
            <a:solidFill>
              <a:srgbClr val="13A9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5"/>
            <p:cNvSpPr txBox="1"/>
            <p:nvPr/>
          </p:nvSpPr>
          <p:spPr>
            <a:xfrm>
              <a:off x="0" y="-47625"/>
              <a:ext cx="1576216" cy="17213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15"/>
          <p:cNvSpPr txBox="1"/>
          <p:nvPr/>
        </p:nvSpPr>
        <p:spPr>
          <a:xfrm>
            <a:off x="1788610" y="0"/>
            <a:ext cx="14710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31312F"/>
                </a:solidFill>
                <a:latin typeface="Fira Sans"/>
                <a:ea typeface="Fira Sans"/>
                <a:cs typeface="Fira Sans"/>
                <a:sym typeface="Fira Sans"/>
              </a:rPr>
              <a:t>Data Overview</a:t>
            </a:r>
            <a:endParaRPr/>
          </a:p>
        </p:txBody>
      </p:sp>
      <p:sp>
        <p:nvSpPr>
          <p:cNvPr id="147" name="Google Shape;147;p15"/>
          <p:cNvSpPr txBox="1"/>
          <p:nvPr/>
        </p:nvSpPr>
        <p:spPr>
          <a:xfrm>
            <a:off x="4744092" y="8491399"/>
            <a:ext cx="288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p15"/>
          <p:cNvGrpSpPr/>
          <p:nvPr/>
        </p:nvGrpSpPr>
        <p:grpSpPr>
          <a:xfrm>
            <a:off x="763225" y="2250676"/>
            <a:ext cx="4510378" cy="5125138"/>
            <a:chOff x="0" y="-47625"/>
            <a:chExt cx="692700" cy="695547"/>
          </a:xfrm>
        </p:grpSpPr>
        <p:sp>
          <p:nvSpPr>
            <p:cNvPr id="149" name="Google Shape;149;p15"/>
            <p:cNvSpPr/>
            <p:nvPr/>
          </p:nvSpPr>
          <p:spPr>
            <a:xfrm>
              <a:off x="0" y="0"/>
              <a:ext cx="692600" cy="647922"/>
            </a:xfrm>
            <a:custGeom>
              <a:rect b="b" l="l" r="r" t="t"/>
              <a:pathLst>
                <a:path extrusionOk="0" h="647922" w="692600">
                  <a:moveTo>
                    <a:pt x="71218" y="0"/>
                  </a:moveTo>
                  <a:lnTo>
                    <a:pt x="621382" y="0"/>
                  </a:lnTo>
                  <a:cubicBezTo>
                    <a:pt x="660715" y="0"/>
                    <a:pt x="692600" y="31886"/>
                    <a:pt x="692600" y="71218"/>
                  </a:cubicBezTo>
                  <a:lnTo>
                    <a:pt x="692600" y="576703"/>
                  </a:lnTo>
                  <a:cubicBezTo>
                    <a:pt x="692600" y="616036"/>
                    <a:pt x="660715" y="647922"/>
                    <a:pt x="621382" y="647922"/>
                  </a:cubicBezTo>
                  <a:lnTo>
                    <a:pt x="71218" y="647922"/>
                  </a:lnTo>
                  <a:cubicBezTo>
                    <a:pt x="31886" y="647922"/>
                    <a:pt x="0" y="616036"/>
                    <a:pt x="0" y="576703"/>
                  </a:cubicBezTo>
                  <a:lnTo>
                    <a:pt x="0" y="71218"/>
                  </a:lnTo>
                  <a:cubicBezTo>
                    <a:pt x="0" y="31886"/>
                    <a:pt x="31886" y="0"/>
                    <a:pt x="71218" y="0"/>
                  </a:cubicBezTo>
                  <a:close/>
                </a:path>
              </a:pathLst>
            </a:custGeom>
            <a:solidFill>
              <a:srgbClr val="FBFB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5"/>
            <p:cNvSpPr txBox="1"/>
            <p:nvPr/>
          </p:nvSpPr>
          <p:spPr>
            <a:xfrm>
              <a:off x="0" y="-47625"/>
              <a:ext cx="692700" cy="6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15"/>
          <p:cNvSpPr txBox="1"/>
          <p:nvPr/>
        </p:nvSpPr>
        <p:spPr>
          <a:xfrm>
            <a:off x="10596472" y="8488947"/>
            <a:ext cx="28809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15"/>
          <p:cNvGrpSpPr/>
          <p:nvPr/>
        </p:nvGrpSpPr>
        <p:grpSpPr>
          <a:xfrm>
            <a:off x="15794669" y="2632069"/>
            <a:ext cx="2197093" cy="705725"/>
            <a:chOff x="31431" y="31431"/>
            <a:chExt cx="2929458" cy="940967"/>
          </a:xfrm>
        </p:grpSpPr>
        <p:cxnSp>
          <p:nvCxnSpPr>
            <p:cNvPr id="153" name="Google Shape;153;p15"/>
            <p:cNvCxnSpPr/>
            <p:nvPr/>
          </p:nvCxnSpPr>
          <p:spPr>
            <a:xfrm flipH="1" rot="10800000">
              <a:off x="31431" y="31431"/>
              <a:ext cx="940967" cy="940967"/>
            </a:xfrm>
            <a:prstGeom prst="straightConnector1">
              <a:avLst/>
            </a:prstGeom>
            <a:noFill/>
            <a:ln cap="flat" cmpd="sng" w="88900">
              <a:solidFill>
                <a:srgbClr val="6E3E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4" name="Google Shape;154;p15"/>
            <p:cNvCxnSpPr/>
            <p:nvPr/>
          </p:nvCxnSpPr>
          <p:spPr>
            <a:xfrm flipH="1" rot="10800000">
              <a:off x="540407" y="31431"/>
              <a:ext cx="940967" cy="940967"/>
            </a:xfrm>
            <a:prstGeom prst="straightConnector1">
              <a:avLst/>
            </a:prstGeom>
            <a:noFill/>
            <a:ln cap="flat" cmpd="sng" w="88900">
              <a:solidFill>
                <a:srgbClr val="6E3E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" name="Google Shape;155;p15"/>
            <p:cNvCxnSpPr/>
            <p:nvPr/>
          </p:nvCxnSpPr>
          <p:spPr>
            <a:xfrm flipH="1" rot="10800000">
              <a:off x="1049382" y="31431"/>
              <a:ext cx="940967" cy="940967"/>
            </a:xfrm>
            <a:prstGeom prst="straightConnector1">
              <a:avLst/>
            </a:prstGeom>
            <a:noFill/>
            <a:ln cap="flat" cmpd="sng" w="88900">
              <a:solidFill>
                <a:srgbClr val="6E3E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6" name="Google Shape;156;p15"/>
            <p:cNvCxnSpPr/>
            <p:nvPr/>
          </p:nvCxnSpPr>
          <p:spPr>
            <a:xfrm flipH="1" rot="10800000">
              <a:off x="1510946" y="31431"/>
              <a:ext cx="940967" cy="940967"/>
            </a:xfrm>
            <a:prstGeom prst="straightConnector1">
              <a:avLst/>
            </a:prstGeom>
            <a:noFill/>
            <a:ln cap="flat" cmpd="sng" w="88900">
              <a:solidFill>
                <a:srgbClr val="6E3E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7" name="Google Shape;157;p15"/>
            <p:cNvCxnSpPr/>
            <p:nvPr/>
          </p:nvCxnSpPr>
          <p:spPr>
            <a:xfrm flipH="1" rot="10800000">
              <a:off x="2019922" y="31431"/>
              <a:ext cx="940967" cy="940967"/>
            </a:xfrm>
            <a:prstGeom prst="straightConnector1">
              <a:avLst/>
            </a:prstGeom>
            <a:noFill/>
            <a:ln cap="flat" cmpd="sng" w="88900">
              <a:solidFill>
                <a:srgbClr val="6E3EC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8" name="Google Shape;158;p15"/>
          <p:cNvGrpSpPr/>
          <p:nvPr/>
        </p:nvGrpSpPr>
        <p:grpSpPr>
          <a:xfrm>
            <a:off x="6618775" y="2250676"/>
            <a:ext cx="4510378" cy="5125138"/>
            <a:chOff x="0" y="-47625"/>
            <a:chExt cx="692700" cy="695547"/>
          </a:xfrm>
        </p:grpSpPr>
        <p:sp>
          <p:nvSpPr>
            <p:cNvPr id="159" name="Google Shape;159;p15"/>
            <p:cNvSpPr/>
            <p:nvPr/>
          </p:nvSpPr>
          <p:spPr>
            <a:xfrm>
              <a:off x="0" y="0"/>
              <a:ext cx="692600" cy="647922"/>
            </a:xfrm>
            <a:custGeom>
              <a:rect b="b" l="l" r="r" t="t"/>
              <a:pathLst>
                <a:path extrusionOk="0" h="647922" w="692600">
                  <a:moveTo>
                    <a:pt x="71218" y="0"/>
                  </a:moveTo>
                  <a:lnTo>
                    <a:pt x="621382" y="0"/>
                  </a:lnTo>
                  <a:cubicBezTo>
                    <a:pt x="660715" y="0"/>
                    <a:pt x="692600" y="31886"/>
                    <a:pt x="692600" y="71218"/>
                  </a:cubicBezTo>
                  <a:lnTo>
                    <a:pt x="692600" y="576703"/>
                  </a:lnTo>
                  <a:cubicBezTo>
                    <a:pt x="692600" y="616036"/>
                    <a:pt x="660715" y="647922"/>
                    <a:pt x="621382" y="647922"/>
                  </a:cubicBezTo>
                  <a:lnTo>
                    <a:pt x="71218" y="647922"/>
                  </a:lnTo>
                  <a:cubicBezTo>
                    <a:pt x="31886" y="647922"/>
                    <a:pt x="0" y="616036"/>
                    <a:pt x="0" y="576703"/>
                  </a:cubicBezTo>
                  <a:lnTo>
                    <a:pt x="0" y="71218"/>
                  </a:lnTo>
                  <a:cubicBezTo>
                    <a:pt x="0" y="31886"/>
                    <a:pt x="31886" y="0"/>
                    <a:pt x="71218" y="0"/>
                  </a:cubicBezTo>
                  <a:close/>
                </a:path>
              </a:pathLst>
            </a:custGeom>
            <a:solidFill>
              <a:srgbClr val="FBFB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5"/>
            <p:cNvSpPr txBox="1"/>
            <p:nvPr/>
          </p:nvSpPr>
          <p:spPr>
            <a:xfrm>
              <a:off x="0" y="-47625"/>
              <a:ext cx="692700" cy="6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" name="Google Shape;161;p15"/>
          <p:cNvGrpSpPr/>
          <p:nvPr/>
        </p:nvGrpSpPr>
        <p:grpSpPr>
          <a:xfrm>
            <a:off x="12195516" y="2250647"/>
            <a:ext cx="4947900" cy="5403647"/>
            <a:chOff x="0" y="-47625"/>
            <a:chExt cx="1576216" cy="1721400"/>
          </a:xfrm>
        </p:grpSpPr>
        <p:sp>
          <p:nvSpPr>
            <p:cNvPr id="162" name="Google Shape;162;p15"/>
            <p:cNvSpPr/>
            <p:nvPr/>
          </p:nvSpPr>
          <p:spPr>
            <a:xfrm>
              <a:off x="0" y="0"/>
              <a:ext cx="1576216" cy="1673757"/>
            </a:xfrm>
            <a:custGeom>
              <a:rect b="b" l="l" r="r" t="t"/>
              <a:pathLst>
                <a:path extrusionOk="0" h="1673757" w="1576216">
                  <a:moveTo>
                    <a:pt x="31294" y="0"/>
                  </a:moveTo>
                  <a:lnTo>
                    <a:pt x="1544923" y="0"/>
                  </a:lnTo>
                  <a:cubicBezTo>
                    <a:pt x="1553222" y="0"/>
                    <a:pt x="1561182" y="3297"/>
                    <a:pt x="1567051" y="9166"/>
                  </a:cubicBezTo>
                  <a:cubicBezTo>
                    <a:pt x="1572919" y="15034"/>
                    <a:pt x="1576216" y="22994"/>
                    <a:pt x="1576216" y="31294"/>
                  </a:cubicBezTo>
                  <a:lnTo>
                    <a:pt x="1576216" y="1642463"/>
                  </a:lnTo>
                  <a:cubicBezTo>
                    <a:pt x="1576216" y="1650763"/>
                    <a:pt x="1572919" y="1658722"/>
                    <a:pt x="1567051" y="1664591"/>
                  </a:cubicBezTo>
                  <a:cubicBezTo>
                    <a:pt x="1561182" y="1670460"/>
                    <a:pt x="1553222" y="1673757"/>
                    <a:pt x="1544923" y="1673757"/>
                  </a:cubicBezTo>
                  <a:lnTo>
                    <a:pt x="31294" y="1673757"/>
                  </a:lnTo>
                  <a:cubicBezTo>
                    <a:pt x="14011" y="1673757"/>
                    <a:pt x="0" y="1659746"/>
                    <a:pt x="0" y="1642463"/>
                  </a:cubicBezTo>
                  <a:lnTo>
                    <a:pt x="0" y="31294"/>
                  </a:lnTo>
                  <a:cubicBezTo>
                    <a:pt x="0" y="14011"/>
                    <a:pt x="14011" y="0"/>
                    <a:pt x="31294" y="0"/>
                  </a:cubicBezTo>
                  <a:close/>
                </a:path>
              </a:pathLst>
            </a:custGeom>
            <a:solidFill>
              <a:srgbClr val="13A9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 txBox="1"/>
            <p:nvPr/>
          </p:nvSpPr>
          <p:spPr>
            <a:xfrm>
              <a:off x="0" y="-47625"/>
              <a:ext cx="1576200" cy="17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15"/>
          <p:cNvGrpSpPr/>
          <p:nvPr/>
        </p:nvGrpSpPr>
        <p:grpSpPr>
          <a:xfrm>
            <a:off x="12414287" y="2250676"/>
            <a:ext cx="4510378" cy="5125138"/>
            <a:chOff x="0" y="-47625"/>
            <a:chExt cx="692700" cy="695547"/>
          </a:xfrm>
        </p:grpSpPr>
        <p:sp>
          <p:nvSpPr>
            <p:cNvPr id="165" name="Google Shape;165;p15"/>
            <p:cNvSpPr/>
            <p:nvPr/>
          </p:nvSpPr>
          <p:spPr>
            <a:xfrm>
              <a:off x="0" y="0"/>
              <a:ext cx="692600" cy="647922"/>
            </a:xfrm>
            <a:custGeom>
              <a:rect b="b" l="l" r="r" t="t"/>
              <a:pathLst>
                <a:path extrusionOk="0" h="647922" w="692600">
                  <a:moveTo>
                    <a:pt x="71218" y="0"/>
                  </a:moveTo>
                  <a:lnTo>
                    <a:pt x="621382" y="0"/>
                  </a:lnTo>
                  <a:cubicBezTo>
                    <a:pt x="660715" y="0"/>
                    <a:pt x="692600" y="31886"/>
                    <a:pt x="692600" y="71218"/>
                  </a:cubicBezTo>
                  <a:lnTo>
                    <a:pt x="692600" y="576703"/>
                  </a:lnTo>
                  <a:cubicBezTo>
                    <a:pt x="692600" y="616036"/>
                    <a:pt x="660715" y="647922"/>
                    <a:pt x="621382" y="647922"/>
                  </a:cubicBezTo>
                  <a:lnTo>
                    <a:pt x="71218" y="647922"/>
                  </a:lnTo>
                  <a:cubicBezTo>
                    <a:pt x="31886" y="647922"/>
                    <a:pt x="0" y="616036"/>
                    <a:pt x="0" y="576703"/>
                  </a:cubicBezTo>
                  <a:lnTo>
                    <a:pt x="0" y="71218"/>
                  </a:lnTo>
                  <a:cubicBezTo>
                    <a:pt x="0" y="31886"/>
                    <a:pt x="31886" y="0"/>
                    <a:pt x="71218" y="0"/>
                  </a:cubicBezTo>
                  <a:close/>
                </a:path>
              </a:pathLst>
            </a:custGeom>
            <a:solidFill>
              <a:srgbClr val="FBFB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5"/>
            <p:cNvSpPr txBox="1"/>
            <p:nvPr/>
          </p:nvSpPr>
          <p:spPr>
            <a:xfrm>
              <a:off x="0" y="-47625"/>
              <a:ext cx="692700" cy="69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5"/>
          <p:cNvSpPr txBox="1"/>
          <p:nvPr/>
        </p:nvSpPr>
        <p:spPr>
          <a:xfrm>
            <a:off x="4961250" y="1231500"/>
            <a:ext cx="8365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FitBit Tracker Data Collected from 03/12/2016 to 05/12/2016</a:t>
            </a:r>
            <a:endParaRPr sz="2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1019825" y="2867350"/>
            <a:ext cx="3941400" cy="4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Datasets Used:</a:t>
            </a:r>
            <a:endParaRPr sz="3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ira Sans"/>
              <a:buChar char="●"/>
            </a:pPr>
            <a:r>
              <a:rPr lang="en-US" sz="3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hourly_steps</a:t>
            </a:r>
            <a:endParaRPr sz="31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ira Sans"/>
              <a:buChar char="●"/>
            </a:pPr>
            <a:r>
              <a:rPr lang="en-US" sz="3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daily_activity</a:t>
            </a:r>
            <a:endParaRPr sz="31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ira Sans"/>
              <a:buChar char="●"/>
            </a:pPr>
            <a:r>
              <a:rPr lang="en-US" sz="3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daily_sleep</a:t>
            </a:r>
            <a:endParaRPr sz="31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9" name="Google Shape;169;p15"/>
          <p:cNvSpPr txBox="1"/>
          <p:nvPr/>
        </p:nvSpPr>
        <p:spPr>
          <a:xfrm>
            <a:off x="6902350" y="2808225"/>
            <a:ext cx="4075800" cy="4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Tools Used:</a:t>
            </a:r>
            <a:endParaRPr sz="3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"/>
              <a:buChar char="●"/>
            </a:pPr>
            <a:r>
              <a:rPr lang="en-US" sz="3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Google Sheets</a:t>
            </a:r>
            <a:endParaRPr sz="31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"/>
              <a:buChar char="●"/>
            </a:pPr>
            <a:r>
              <a:rPr lang="en-US" sz="3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</a:t>
            </a:r>
            <a:endParaRPr sz="31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0" name="Google Shape;170;p15"/>
          <p:cNvSpPr txBox="1"/>
          <p:nvPr/>
        </p:nvSpPr>
        <p:spPr>
          <a:xfrm>
            <a:off x="12526288" y="2896900"/>
            <a:ext cx="4286400" cy="41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Limitations</a:t>
            </a:r>
            <a:r>
              <a:rPr lang="en-US" sz="29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:</a:t>
            </a:r>
            <a:endParaRPr sz="29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"/>
              <a:buChar char="●"/>
            </a:pPr>
            <a:r>
              <a:rPr lang="en-US" sz="3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Small sample size </a:t>
            </a:r>
            <a:endParaRPr sz="31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"/>
              <a:buChar char="●"/>
            </a:pPr>
            <a:r>
              <a:rPr lang="en-US" sz="3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Limited demographic information.</a:t>
            </a:r>
            <a:endParaRPr sz="31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Fira Sans"/>
              <a:buChar char="●"/>
            </a:pPr>
            <a:r>
              <a:rPr lang="en-US" sz="31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Short data collection period</a:t>
            </a:r>
            <a:endParaRPr sz="31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9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2221" y="-4"/>
            <a:ext cx="4156650" cy="4156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16"/>
          <p:cNvGrpSpPr/>
          <p:nvPr/>
        </p:nvGrpSpPr>
        <p:grpSpPr>
          <a:xfrm>
            <a:off x="7666950" y="2250676"/>
            <a:ext cx="3331998" cy="1029446"/>
            <a:chOff x="0" y="-47625"/>
            <a:chExt cx="1116659" cy="345000"/>
          </a:xfrm>
        </p:grpSpPr>
        <p:sp>
          <p:nvSpPr>
            <p:cNvPr id="177" name="Google Shape;177;p16"/>
            <p:cNvSpPr/>
            <p:nvPr/>
          </p:nvSpPr>
          <p:spPr>
            <a:xfrm>
              <a:off x="0" y="0"/>
              <a:ext cx="1037546" cy="297374"/>
            </a:xfrm>
            <a:custGeom>
              <a:rect b="b" l="l" r="r" t="t"/>
              <a:pathLst>
                <a:path extrusionOk="0" h="297374" w="1037546">
                  <a:moveTo>
                    <a:pt x="50013" y="0"/>
                  </a:moveTo>
                  <a:lnTo>
                    <a:pt x="987533" y="0"/>
                  </a:lnTo>
                  <a:cubicBezTo>
                    <a:pt x="1015154" y="0"/>
                    <a:pt x="1037546" y="22392"/>
                    <a:pt x="1037546" y="50013"/>
                  </a:cubicBezTo>
                  <a:lnTo>
                    <a:pt x="1037546" y="247361"/>
                  </a:lnTo>
                  <a:cubicBezTo>
                    <a:pt x="1037546" y="260625"/>
                    <a:pt x="1032277" y="273346"/>
                    <a:pt x="1022897" y="282725"/>
                  </a:cubicBezTo>
                  <a:cubicBezTo>
                    <a:pt x="1013518" y="292105"/>
                    <a:pt x="1000797" y="297374"/>
                    <a:pt x="987533" y="297374"/>
                  </a:cubicBezTo>
                  <a:lnTo>
                    <a:pt x="50013" y="297374"/>
                  </a:lnTo>
                  <a:cubicBezTo>
                    <a:pt x="22392" y="297374"/>
                    <a:pt x="0" y="274982"/>
                    <a:pt x="0" y="247361"/>
                  </a:cubicBezTo>
                  <a:lnTo>
                    <a:pt x="0" y="50013"/>
                  </a:lnTo>
                  <a:cubicBezTo>
                    <a:pt x="0" y="22392"/>
                    <a:pt x="22392" y="0"/>
                    <a:pt x="50013" y="0"/>
                  </a:cubicBezTo>
                  <a:close/>
                </a:path>
              </a:pathLst>
            </a:custGeom>
            <a:solidFill>
              <a:srgbClr val="FFC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6"/>
            <p:cNvSpPr txBox="1"/>
            <p:nvPr/>
          </p:nvSpPr>
          <p:spPr>
            <a:xfrm>
              <a:off x="79259" y="-47625"/>
              <a:ext cx="1037400" cy="34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" name="Google Shape;179;p16"/>
          <p:cNvGrpSpPr/>
          <p:nvPr/>
        </p:nvGrpSpPr>
        <p:grpSpPr>
          <a:xfrm>
            <a:off x="7596032" y="4384779"/>
            <a:ext cx="3095934" cy="1029443"/>
            <a:chOff x="0" y="-47625"/>
            <a:chExt cx="1037546" cy="344999"/>
          </a:xfrm>
        </p:grpSpPr>
        <p:sp>
          <p:nvSpPr>
            <p:cNvPr id="180" name="Google Shape;180;p16"/>
            <p:cNvSpPr/>
            <p:nvPr/>
          </p:nvSpPr>
          <p:spPr>
            <a:xfrm>
              <a:off x="0" y="0"/>
              <a:ext cx="1037546" cy="297374"/>
            </a:xfrm>
            <a:custGeom>
              <a:rect b="b" l="l" r="r" t="t"/>
              <a:pathLst>
                <a:path extrusionOk="0" h="297374" w="1037546">
                  <a:moveTo>
                    <a:pt x="50013" y="0"/>
                  </a:moveTo>
                  <a:lnTo>
                    <a:pt x="987533" y="0"/>
                  </a:lnTo>
                  <a:cubicBezTo>
                    <a:pt x="1015154" y="0"/>
                    <a:pt x="1037546" y="22392"/>
                    <a:pt x="1037546" y="50013"/>
                  </a:cubicBezTo>
                  <a:lnTo>
                    <a:pt x="1037546" y="247361"/>
                  </a:lnTo>
                  <a:cubicBezTo>
                    <a:pt x="1037546" y="260625"/>
                    <a:pt x="1032277" y="273346"/>
                    <a:pt x="1022897" y="282725"/>
                  </a:cubicBezTo>
                  <a:cubicBezTo>
                    <a:pt x="1013518" y="292105"/>
                    <a:pt x="1000797" y="297374"/>
                    <a:pt x="987533" y="297374"/>
                  </a:cubicBezTo>
                  <a:lnTo>
                    <a:pt x="50013" y="297374"/>
                  </a:lnTo>
                  <a:cubicBezTo>
                    <a:pt x="22392" y="297374"/>
                    <a:pt x="0" y="274982"/>
                    <a:pt x="0" y="247361"/>
                  </a:cubicBezTo>
                  <a:lnTo>
                    <a:pt x="0" y="50013"/>
                  </a:lnTo>
                  <a:cubicBezTo>
                    <a:pt x="0" y="22392"/>
                    <a:pt x="22392" y="0"/>
                    <a:pt x="50013" y="0"/>
                  </a:cubicBezTo>
                  <a:close/>
                </a:path>
              </a:pathLst>
            </a:custGeom>
            <a:solidFill>
              <a:srgbClr val="3131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6"/>
            <p:cNvSpPr txBox="1"/>
            <p:nvPr/>
          </p:nvSpPr>
          <p:spPr>
            <a:xfrm>
              <a:off x="0" y="-47625"/>
              <a:ext cx="1037546" cy="344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16"/>
          <p:cNvGrpSpPr/>
          <p:nvPr/>
        </p:nvGrpSpPr>
        <p:grpSpPr>
          <a:xfrm>
            <a:off x="703451" y="2250686"/>
            <a:ext cx="3095934" cy="1029443"/>
            <a:chOff x="0" y="-47625"/>
            <a:chExt cx="1037546" cy="344999"/>
          </a:xfrm>
        </p:grpSpPr>
        <p:sp>
          <p:nvSpPr>
            <p:cNvPr id="183" name="Google Shape;183;p16"/>
            <p:cNvSpPr/>
            <p:nvPr/>
          </p:nvSpPr>
          <p:spPr>
            <a:xfrm>
              <a:off x="0" y="0"/>
              <a:ext cx="1037546" cy="297374"/>
            </a:xfrm>
            <a:custGeom>
              <a:rect b="b" l="l" r="r" t="t"/>
              <a:pathLst>
                <a:path extrusionOk="0" h="297374" w="1037546">
                  <a:moveTo>
                    <a:pt x="50013" y="0"/>
                  </a:moveTo>
                  <a:lnTo>
                    <a:pt x="987533" y="0"/>
                  </a:lnTo>
                  <a:cubicBezTo>
                    <a:pt x="1015154" y="0"/>
                    <a:pt x="1037546" y="22392"/>
                    <a:pt x="1037546" y="50013"/>
                  </a:cubicBezTo>
                  <a:lnTo>
                    <a:pt x="1037546" y="247361"/>
                  </a:lnTo>
                  <a:cubicBezTo>
                    <a:pt x="1037546" y="260625"/>
                    <a:pt x="1032277" y="273346"/>
                    <a:pt x="1022897" y="282725"/>
                  </a:cubicBezTo>
                  <a:cubicBezTo>
                    <a:pt x="1013518" y="292105"/>
                    <a:pt x="1000797" y="297374"/>
                    <a:pt x="987533" y="297374"/>
                  </a:cubicBezTo>
                  <a:lnTo>
                    <a:pt x="50013" y="297374"/>
                  </a:lnTo>
                  <a:cubicBezTo>
                    <a:pt x="22392" y="297374"/>
                    <a:pt x="0" y="274982"/>
                    <a:pt x="0" y="247361"/>
                  </a:cubicBezTo>
                  <a:lnTo>
                    <a:pt x="0" y="50013"/>
                  </a:lnTo>
                  <a:cubicBezTo>
                    <a:pt x="0" y="22392"/>
                    <a:pt x="22392" y="0"/>
                    <a:pt x="50013" y="0"/>
                  </a:cubicBezTo>
                  <a:close/>
                </a:path>
              </a:pathLst>
            </a:custGeom>
            <a:solidFill>
              <a:srgbClr val="6E3EC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6"/>
            <p:cNvSpPr txBox="1"/>
            <p:nvPr/>
          </p:nvSpPr>
          <p:spPr>
            <a:xfrm>
              <a:off x="0" y="-47625"/>
              <a:ext cx="1037546" cy="344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16"/>
          <p:cNvGrpSpPr/>
          <p:nvPr/>
        </p:nvGrpSpPr>
        <p:grpSpPr>
          <a:xfrm>
            <a:off x="703426" y="5651129"/>
            <a:ext cx="3095934" cy="1029443"/>
            <a:chOff x="0" y="-47625"/>
            <a:chExt cx="1037546" cy="344999"/>
          </a:xfrm>
        </p:grpSpPr>
        <p:sp>
          <p:nvSpPr>
            <p:cNvPr id="186" name="Google Shape;186;p16"/>
            <p:cNvSpPr/>
            <p:nvPr/>
          </p:nvSpPr>
          <p:spPr>
            <a:xfrm>
              <a:off x="0" y="0"/>
              <a:ext cx="1037546" cy="297374"/>
            </a:xfrm>
            <a:custGeom>
              <a:rect b="b" l="l" r="r" t="t"/>
              <a:pathLst>
                <a:path extrusionOk="0" h="297374" w="1037546">
                  <a:moveTo>
                    <a:pt x="50013" y="0"/>
                  </a:moveTo>
                  <a:lnTo>
                    <a:pt x="987533" y="0"/>
                  </a:lnTo>
                  <a:cubicBezTo>
                    <a:pt x="1015154" y="0"/>
                    <a:pt x="1037546" y="22392"/>
                    <a:pt x="1037546" y="50013"/>
                  </a:cubicBezTo>
                  <a:lnTo>
                    <a:pt x="1037546" y="247361"/>
                  </a:lnTo>
                  <a:cubicBezTo>
                    <a:pt x="1037546" y="260625"/>
                    <a:pt x="1032277" y="273346"/>
                    <a:pt x="1022897" y="282725"/>
                  </a:cubicBezTo>
                  <a:cubicBezTo>
                    <a:pt x="1013518" y="292105"/>
                    <a:pt x="1000797" y="297374"/>
                    <a:pt x="987533" y="297374"/>
                  </a:cubicBezTo>
                  <a:lnTo>
                    <a:pt x="50013" y="297374"/>
                  </a:lnTo>
                  <a:cubicBezTo>
                    <a:pt x="22392" y="297374"/>
                    <a:pt x="0" y="274982"/>
                    <a:pt x="0" y="247361"/>
                  </a:cubicBezTo>
                  <a:lnTo>
                    <a:pt x="0" y="50013"/>
                  </a:lnTo>
                  <a:cubicBezTo>
                    <a:pt x="0" y="22392"/>
                    <a:pt x="22392" y="0"/>
                    <a:pt x="50013" y="0"/>
                  </a:cubicBezTo>
                  <a:close/>
                </a:path>
              </a:pathLst>
            </a:custGeom>
            <a:solidFill>
              <a:srgbClr val="13A9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6"/>
            <p:cNvSpPr txBox="1"/>
            <p:nvPr/>
          </p:nvSpPr>
          <p:spPr>
            <a:xfrm>
              <a:off x="0" y="-47625"/>
              <a:ext cx="1037546" cy="344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" name="Google Shape;188;p16"/>
          <p:cNvGrpSpPr/>
          <p:nvPr/>
        </p:nvGrpSpPr>
        <p:grpSpPr>
          <a:xfrm>
            <a:off x="15962192" y="603181"/>
            <a:ext cx="2197193" cy="705825"/>
            <a:chOff x="31431" y="31298"/>
            <a:chExt cx="2929591" cy="941100"/>
          </a:xfrm>
        </p:grpSpPr>
        <p:cxnSp>
          <p:nvCxnSpPr>
            <p:cNvPr id="189" name="Google Shape;189;p16"/>
            <p:cNvCxnSpPr/>
            <p:nvPr/>
          </p:nvCxnSpPr>
          <p:spPr>
            <a:xfrm flipH="1" rot="10800000">
              <a:off x="31431" y="31431"/>
              <a:ext cx="940967" cy="940967"/>
            </a:xfrm>
            <a:prstGeom prst="straightConnector1">
              <a:avLst/>
            </a:prstGeom>
            <a:noFill/>
            <a:ln cap="flat" cmpd="sng" w="88900">
              <a:solidFill>
                <a:srgbClr val="6E3E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0" name="Google Shape;190;p16"/>
            <p:cNvCxnSpPr/>
            <p:nvPr/>
          </p:nvCxnSpPr>
          <p:spPr>
            <a:xfrm flipH="1" rot="10800000">
              <a:off x="540407" y="31431"/>
              <a:ext cx="940967" cy="940967"/>
            </a:xfrm>
            <a:prstGeom prst="straightConnector1">
              <a:avLst/>
            </a:prstGeom>
            <a:noFill/>
            <a:ln cap="flat" cmpd="sng" w="88900">
              <a:solidFill>
                <a:srgbClr val="6E3E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1" name="Google Shape;191;p16"/>
            <p:cNvCxnSpPr/>
            <p:nvPr/>
          </p:nvCxnSpPr>
          <p:spPr>
            <a:xfrm flipH="1" rot="10800000">
              <a:off x="1049382" y="31431"/>
              <a:ext cx="940967" cy="940967"/>
            </a:xfrm>
            <a:prstGeom prst="straightConnector1">
              <a:avLst/>
            </a:prstGeom>
            <a:noFill/>
            <a:ln cap="flat" cmpd="sng" w="88900">
              <a:solidFill>
                <a:srgbClr val="6E3E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2" name="Google Shape;192;p16"/>
            <p:cNvCxnSpPr/>
            <p:nvPr/>
          </p:nvCxnSpPr>
          <p:spPr>
            <a:xfrm flipH="1" rot="10800000">
              <a:off x="1510946" y="31431"/>
              <a:ext cx="940967" cy="940967"/>
            </a:xfrm>
            <a:prstGeom prst="straightConnector1">
              <a:avLst/>
            </a:prstGeom>
            <a:noFill/>
            <a:ln cap="flat" cmpd="sng" w="88900">
              <a:solidFill>
                <a:srgbClr val="6E3EC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3" name="Google Shape;193;p16"/>
            <p:cNvCxnSpPr/>
            <p:nvPr/>
          </p:nvCxnSpPr>
          <p:spPr>
            <a:xfrm flipH="1" rot="10800000">
              <a:off x="2019922" y="31298"/>
              <a:ext cx="941100" cy="941100"/>
            </a:xfrm>
            <a:prstGeom prst="straightConnector1">
              <a:avLst/>
            </a:prstGeom>
            <a:noFill/>
            <a:ln cap="flat" cmpd="sng" w="88900">
              <a:solidFill>
                <a:srgbClr val="6E3EC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4" name="Google Shape;194;p16"/>
          <p:cNvSpPr txBox="1"/>
          <p:nvPr/>
        </p:nvSpPr>
        <p:spPr>
          <a:xfrm>
            <a:off x="1420804" y="1019175"/>
            <a:ext cx="116391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31312F"/>
                </a:solidFill>
                <a:latin typeface="Fira Sans"/>
                <a:ea typeface="Fira Sans"/>
                <a:cs typeface="Fira Sans"/>
                <a:sym typeface="Fira Sans"/>
              </a:rPr>
              <a:t>Data Cleaning Process</a:t>
            </a:r>
            <a:endParaRPr/>
          </a:p>
        </p:txBody>
      </p:sp>
      <p:sp>
        <p:nvSpPr>
          <p:cNvPr id="195" name="Google Shape;195;p16"/>
          <p:cNvSpPr txBox="1"/>
          <p:nvPr/>
        </p:nvSpPr>
        <p:spPr>
          <a:xfrm>
            <a:off x="526410" y="2656740"/>
            <a:ext cx="345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Duplicate Removal</a:t>
            </a:r>
            <a:endParaRPr sz="300"/>
          </a:p>
        </p:txBody>
      </p:sp>
      <p:sp>
        <p:nvSpPr>
          <p:cNvPr id="196" name="Google Shape;196;p16"/>
          <p:cNvSpPr txBox="1"/>
          <p:nvPr/>
        </p:nvSpPr>
        <p:spPr>
          <a:xfrm>
            <a:off x="7454842" y="2656752"/>
            <a:ext cx="359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Null Value Removal</a:t>
            </a:r>
            <a:endParaRPr b="1" sz="239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7" name="Google Shape;197;p16"/>
          <p:cNvSpPr txBox="1"/>
          <p:nvPr/>
        </p:nvSpPr>
        <p:spPr>
          <a:xfrm>
            <a:off x="526422" y="6048808"/>
            <a:ext cx="34500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Column Formatting</a:t>
            </a:r>
            <a:endParaRPr sz="2350"/>
          </a:p>
        </p:txBody>
      </p:sp>
      <p:sp>
        <p:nvSpPr>
          <p:cNvPr id="198" name="Google Shape;198;p16"/>
          <p:cNvSpPr txBox="1"/>
          <p:nvPr/>
        </p:nvSpPr>
        <p:spPr>
          <a:xfrm>
            <a:off x="7346692" y="4777720"/>
            <a:ext cx="359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5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Date/Time Format</a:t>
            </a:r>
            <a:endParaRPr b="1" sz="235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9" name="Google Shape;199;p16"/>
          <p:cNvSpPr txBox="1"/>
          <p:nvPr/>
        </p:nvSpPr>
        <p:spPr>
          <a:xfrm>
            <a:off x="722760" y="3280126"/>
            <a:ext cx="3057300" cy="14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6A9955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# Looking for Duplicates</a:t>
            </a:r>
            <a:endParaRPr sz="1350">
              <a:solidFill>
                <a:srgbClr val="6A9955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DCDCAA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50">
                <a:solidFill>
                  <a:srgbClr val="DCDCAA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duplicated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hourly_steps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50">
              <a:solidFill>
                <a:srgbClr val="CCCCCC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DCDCAA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50">
                <a:solidFill>
                  <a:srgbClr val="DCDCAA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duplicated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daily_activity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50">
              <a:solidFill>
                <a:srgbClr val="CCCCCC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DCDCAA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50">
                <a:solidFill>
                  <a:srgbClr val="DCDCAA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duplicated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daily_sleep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50">
              <a:solidFill>
                <a:srgbClr val="CCCCCC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00" name="Google Shape;200;p16"/>
          <p:cNvSpPr txBox="1"/>
          <p:nvPr/>
        </p:nvSpPr>
        <p:spPr>
          <a:xfrm>
            <a:off x="7679995" y="3360026"/>
            <a:ext cx="3144300" cy="14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6A9955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# Looking for Nulls</a:t>
            </a:r>
            <a:endParaRPr sz="1350">
              <a:solidFill>
                <a:srgbClr val="6A9955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DCDCAA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50">
                <a:solidFill>
                  <a:srgbClr val="DCDCAA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is.na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hourly_steps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50">
              <a:solidFill>
                <a:srgbClr val="CCCCCC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DCDCAA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50">
                <a:solidFill>
                  <a:srgbClr val="DCDCAA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is.na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daily_activity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50">
              <a:solidFill>
                <a:srgbClr val="CCCCCC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DCDCAA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50">
                <a:solidFill>
                  <a:srgbClr val="DCDCAA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is.na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daily_sleep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50">
              <a:solidFill>
                <a:srgbClr val="CCCCCC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01" name="Google Shape;201;p16"/>
          <p:cNvSpPr txBox="1"/>
          <p:nvPr/>
        </p:nvSpPr>
        <p:spPr>
          <a:xfrm>
            <a:off x="526400" y="6839075"/>
            <a:ext cx="5394300" cy="23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6A9955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# Cleaning and Renaming columns to lower case</a:t>
            </a:r>
            <a:endParaRPr sz="1350">
              <a:solidFill>
                <a:srgbClr val="6A9955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clean_names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hourly_steps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50">
              <a:solidFill>
                <a:srgbClr val="CCCCCC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hourly_steps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D4D4D4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&lt;-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rename_with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hourly_steps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tolower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50">
              <a:solidFill>
                <a:srgbClr val="CCCCCC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clean_names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daily_activity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50">
              <a:solidFill>
                <a:srgbClr val="CCCCCC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daily_activity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D4D4D4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&lt;-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rename_with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daily_activity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tolower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50">
              <a:solidFill>
                <a:srgbClr val="CCCCCC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clean_names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daily_sleep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50">
              <a:solidFill>
                <a:srgbClr val="CCCCCC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daily_sleep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D4D4D4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&lt;-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rename_with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daily_sleep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tolower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50">
              <a:solidFill>
                <a:srgbClr val="CCCCCC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02" name="Google Shape;202;p16"/>
          <p:cNvSpPr txBox="1"/>
          <p:nvPr/>
        </p:nvSpPr>
        <p:spPr>
          <a:xfrm>
            <a:off x="7159250" y="5540550"/>
            <a:ext cx="9246900" cy="45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6A9955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# Cleaning date-time format for daily_sleep and daily_activity for merging later</a:t>
            </a:r>
            <a:endParaRPr sz="1350">
              <a:solidFill>
                <a:srgbClr val="6A9955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daily_activity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D4D4D4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&lt;-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daily_activity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D4D4D4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%&gt;%</a:t>
            </a:r>
            <a:endParaRPr sz="1350">
              <a:solidFill>
                <a:srgbClr val="D4D4D4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rename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D4D4D4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activitydate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350">
                <a:solidFill>
                  <a:srgbClr val="D4D4D4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%&gt;%</a:t>
            </a:r>
            <a:endParaRPr sz="1350">
              <a:solidFill>
                <a:srgbClr val="D4D4D4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mutate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D4D4D4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as_date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format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D4D4D4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CE9178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"%m/%d/%Y"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50">
              <a:solidFill>
                <a:srgbClr val="CCCCCC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daily_sleep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D4D4D4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&lt;-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daily_sleep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D4D4D4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%&gt;%</a:t>
            </a:r>
            <a:endParaRPr sz="1350">
              <a:solidFill>
                <a:srgbClr val="D4D4D4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rename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D4D4D4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sleepday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350">
                <a:solidFill>
                  <a:srgbClr val="D4D4D4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%&gt;%</a:t>
            </a:r>
            <a:endParaRPr sz="1350">
              <a:solidFill>
                <a:srgbClr val="D4D4D4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mutate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D4D4D4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as_date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format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D4D4D4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CE9178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"%m/%d/%Y %I:%M:%S %p"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, 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tz</a:t>
            </a:r>
            <a:r>
              <a:rPr lang="en-US" sz="1350">
                <a:solidFill>
                  <a:srgbClr val="D4D4D4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DCDCAA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Sys.timezone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()))</a:t>
            </a:r>
            <a:endParaRPr sz="1350">
              <a:solidFill>
                <a:srgbClr val="CCCCCC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6A9955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# Converting hourly_steps to date-time format</a:t>
            </a:r>
            <a:endParaRPr sz="1350">
              <a:solidFill>
                <a:srgbClr val="6A9955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hourly_steps</a:t>
            </a:r>
            <a:r>
              <a:rPr lang="en-US" sz="1350">
                <a:solidFill>
                  <a:srgbClr val="D4D4D4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&lt;-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hourly_steps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D4D4D4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%&gt;%</a:t>
            </a:r>
            <a:endParaRPr sz="1350">
              <a:solidFill>
                <a:srgbClr val="D4D4D4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rename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date_time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D4D4D4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activityhour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1350">
                <a:solidFill>
                  <a:srgbClr val="D4D4D4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%&gt;%</a:t>
            </a:r>
            <a:endParaRPr sz="1350">
              <a:solidFill>
                <a:srgbClr val="D4D4D4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mutate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date_time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D4D4D4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DCDCAA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as.POSIXct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date_time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format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D4D4D4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CE9178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"%m/%d/%Y %I:%M:%S %p"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, 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tz</a:t>
            </a:r>
            <a:r>
              <a:rPr lang="en-US" sz="1350">
                <a:solidFill>
                  <a:srgbClr val="D4D4D4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350">
                <a:solidFill>
                  <a:srgbClr val="DCDCAA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Sys.timezone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()))</a:t>
            </a:r>
            <a:endParaRPr sz="1350">
              <a:solidFill>
                <a:srgbClr val="CCCCCC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350">
                <a:solidFill>
                  <a:srgbClr val="DCDCAA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hourly_steps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50">
              <a:solidFill>
                <a:srgbClr val="CCCCCC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3872400" y="2409175"/>
            <a:ext cx="4644000" cy="42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6A9955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# Removing duplicates and N/As</a:t>
            </a:r>
            <a:endParaRPr sz="1350">
              <a:solidFill>
                <a:srgbClr val="6A9955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hourly_steps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350">
                <a:solidFill>
                  <a:srgbClr val="D4D4D4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&lt;-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hourly_steps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350">
                <a:solidFill>
                  <a:srgbClr val="D4D4D4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%&gt;%</a:t>
            </a:r>
            <a:endParaRPr sz="1350">
              <a:solidFill>
                <a:srgbClr val="D4D4D4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distinct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-US" sz="1350">
                <a:solidFill>
                  <a:srgbClr val="D4D4D4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%&gt;%</a:t>
            </a:r>
            <a:endParaRPr sz="1350">
              <a:solidFill>
                <a:srgbClr val="D4D4D4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drop_na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350">
              <a:solidFill>
                <a:srgbClr val="CCCCCC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daily_activity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350">
                <a:solidFill>
                  <a:srgbClr val="D4D4D4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&lt;-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daily_activity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350">
                <a:solidFill>
                  <a:srgbClr val="D4D4D4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%&gt;%</a:t>
            </a:r>
            <a:endParaRPr sz="1350">
              <a:solidFill>
                <a:srgbClr val="D4D4D4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distinct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-US" sz="1350">
                <a:solidFill>
                  <a:srgbClr val="D4D4D4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%&gt;%</a:t>
            </a:r>
            <a:endParaRPr sz="1350">
              <a:solidFill>
                <a:srgbClr val="D4D4D4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drop_na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350">
              <a:solidFill>
                <a:srgbClr val="CCCCCC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CCCCCC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daily_sleep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D4D4D4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&lt;-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daily_sleep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rgbClr val="D4D4D4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%&gt;%</a:t>
            </a:r>
            <a:endParaRPr sz="1350">
              <a:solidFill>
                <a:srgbClr val="D4D4D4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distinct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-US" sz="1350">
                <a:solidFill>
                  <a:srgbClr val="D4D4D4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%&gt;%</a:t>
            </a:r>
            <a:endParaRPr sz="1350">
              <a:solidFill>
                <a:srgbClr val="D4D4D4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drop_na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350">
              <a:solidFill>
                <a:srgbClr val="CCCCCC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rgbClr val="666666"/>
              </a:highlight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6A9955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# Verifying duplicate removal</a:t>
            </a:r>
            <a:endParaRPr sz="1350">
              <a:solidFill>
                <a:srgbClr val="6A9955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rgbClr val="DCDCAA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sum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50">
                <a:solidFill>
                  <a:srgbClr val="DCDCAA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duplicated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350">
                <a:solidFill>
                  <a:srgbClr val="9CDCFE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daily_sleep</a:t>
            </a:r>
            <a:r>
              <a:rPr lang="en-US" sz="1350">
                <a:solidFill>
                  <a:srgbClr val="CCCCCC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350">
              <a:solidFill>
                <a:srgbClr val="CCCCCC"/>
              </a:solidFill>
              <a:highlight>
                <a:srgbClr val="66666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9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5975" y="1019176"/>
            <a:ext cx="3259550" cy="34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057400" y="7699445"/>
            <a:ext cx="4114800" cy="4108713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7"/>
          <p:cNvSpPr txBox="1"/>
          <p:nvPr/>
        </p:nvSpPr>
        <p:spPr>
          <a:xfrm>
            <a:off x="1825042" y="221050"/>
            <a:ext cx="146379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31312F"/>
                </a:solidFill>
                <a:latin typeface="Fira Sans"/>
                <a:ea typeface="Fira Sans"/>
                <a:cs typeface="Fira Sans"/>
                <a:sym typeface="Fira Sans"/>
              </a:rPr>
              <a:t>Analysis</a:t>
            </a:r>
            <a:endParaRPr/>
          </a:p>
        </p:txBody>
      </p:sp>
      <p:sp>
        <p:nvSpPr>
          <p:cNvPr id="211" name="Google Shape;211;p17"/>
          <p:cNvSpPr txBox="1"/>
          <p:nvPr/>
        </p:nvSpPr>
        <p:spPr>
          <a:xfrm>
            <a:off x="0" y="1915450"/>
            <a:ext cx="4833000" cy="6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Metric for </a:t>
            </a:r>
            <a:r>
              <a:rPr b="1" lang="en-US"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Sleep Efficiency</a:t>
            </a:r>
            <a:r>
              <a:rPr lang="en-US"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:</a:t>
            </a:r>
            <a:endParaRPr sz="2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Char char="●"/>
            </a:pPr>
            <a:r>
              <a:rPr lang="en-US" sz="2000">
                <a:solidFill>
                  <a:srgbClr val="188038"/>
                </a:solidFill>
                <a:latin typeface="Fira Sans"/>
                <a:ea typeface="Fira Sans"/>
                <a:cs typeface="Fira Sans"/>
                <a:sym typeface="Fira Sans"/>
              </a:rPr>
              <a:t>Sleep Efficiency = (Total Minutes Asleep / Total Time in Bed) * 100</a:t>
            </a:r>
            <a:endParaRPr sz="2000">
              <a:solidFill>
                <a:srgbClr val="188038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Analyzed correlations between:</a:t>
            </a:r>
            <a:endParaRPr sz="2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Char char="●"/>
            </a:pPr>
            <a:r>
              <a:rPr lang="en-US"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Calories burned and sleep efficiency.</a:t>
            </a:r>
            <a:endParaRPr sz="2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"/>
              <a:buChar char="●"/>
            </a:pPr>
            <a:r>
              <a:rPr lang="en-US"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Total steps and sleep efficiency.</a:t>
            </a:r>
            <a:endParaRPr sz="2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ira Sans"/>
              <a:buChar char="●"/>
            </a:pPr>
            <a:r>
              <a:rPr b="1" lang="en-US"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Calories and Sleep Efficiency</a:t>
            </a:r>
            <a:r>
              <a:rPr lang="en-US"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: Positive correlation, indicating active users tend to sleep more efficiently.</a:t>
            </a:r>
            <a:endParaRPr sz="2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ira Sans"/>
              <a:buChar char="●"/>
            </a:pPr>
            <a:r>
              <a:rPr b="1" lang="en-US"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Steps and Sleep Efficiency</a:t>
            </a:r>
            <a:r>
              <a:rPr lang="en-US" sz="2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: Weak correlation, suggesting other factors may influence sleep quality beyond step count.</a:t>
            </a:r>
            <a:endParaRPr sz="20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212" name="Google Shape;21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3000" y="1915462"/>
            <a:ext cx="13026627" cy="6456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9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8450" y="1254350"/>
            <a:ext cx="1563525" cy="15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39225" y="6713974"/>
            <a:ext cx="1689500" cy="3854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865326"/>
            <a:ext cx="1689500" cy="38486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18"/>
          <p:cNvGrpSpPr/>
          <p:nvPr/>
        </p:nvGrpSpPr>
        <p:grpSpPr>
          <a:xfrm>
            <a:off x="9311500" y="2394402"/>
            <a:ext cx="8276913" cy="7892536"/>
            <a:chOff x="0" y="-47625"/>
            <a:chExt cx="1356871" cy="1721382"/>
          </a:xfrm>
        </p:grpSpPr>
        <p:sp>
          <p:nvSpPr>
            <p:cNvPr id="221" name="Google Shape;221;p18"/>
            <p:cNvSpPr/>
            <p:nvPr/>
          </p:nvSpPr>
          <p:spPr>
            <a:xfrm>
              <a:off x="0" y="0"/>
              <a:ext cx="1356871" cy="1673757"/>
            </a:xfrm>
            <a:custGeom>
              <a:rect b="b" l="l" r="r" t="t"/>
              <a:pathLst>
                <a:path extrusionOk="0" h="1673757" w="1356871">
                  <a:moveTo>
                    <a:pt x="38243" y="0"/>
                  </a:moveTo>
                  <a:lnTo>
                    <a:pt x="1318628" y="0"/>
                  </a:lnTo>
                  <a:cubicBezTo>
                    <a:pt x="1339749" y="0"/>
                    <a:pt x="1356871" y="17122"/>
                    <a:pt x="1356871" y="38243"/>
                  </a:cubicBezTo>
                  <a:lnTo>
                    <a:pt x="1356871" y="1635514"/>
                  </a:lnTo>
                  <a:cubicBezTo>
                    <a:pt x="1356871" y="1645656"/>
                    <a:pt x="1352841" y="1655384"/>
                    <a:pt x="1345669" y="1662556"/>
                  </a:cubicBezTo>
                  <a:cubicBezTo>
                    <a:pt x="1338497" y="1669728"/>
                    <a:pt x="1328770" y="1673757"/>
                    <a:pt x="1318628" y="1673757"/>
                  </a:cubicBezTo>
                  <a:lnTo>
                    <a:pt x="38243" y="1673757"/>
                  </a:lnTo>
                  <a:cubicBezTo>
                    <a:pt x="17122" y="1673757"/>
                    <a:pt x="0" y="1656635"/>
                    <a:pt x="0" y="1635514"/>
                  </a:cubicBezTo>
                  <a:lnTo>
                    <a:pt x="0" y="38243"/>
                  </a:lnTo>
                  <a:cubicBezTo>
                    <a:pt x="0" y="17122"/>
                    <a:pt x="17122" y="0"/>
                    <a:pt x="38243" y="0"/>
                  </a:cubicBezTo>
                  <a:close/>
                </a:path>
              </a:pathLst>
            </a:custGeom>
            <a:solidFill>
              <a:srgbClr val="FFC8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8"/>
            <p:cNvSpPr txBox="1"/>
            <p:nvPr/>
          </p:nvSpPr>
          <p:spPr>
            <a:xfrm>
              <a:off x="0" y="-47625"/>
              <a:ext cx="1356871" cy="17213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18"/>
          <p:cNvSpPr txBox="1"/>
          <p:nvPr/>
        </p:nvSpPr>
        <p:spPr>
          <a:xfrm>
            <a:off x="2944904" y="7452774"/>
            <a:ext cx="285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8"/>
          <p:cNvSpPr txBox="1"/>
          <p:nvPr/>
        </p:nvSpPr>
        <p:spPr>
          <a:xfrm>
            <a:off x="3209669" y="0"/>
            <a:ext cx="118683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31312F"/>
                </a:solidFill>
                <a:latin typeface="Fira Sans"/>
                <a:ea typeface="Fira Sans"/>
                <a:cs typeface="Fira Sans"/>
                <a:sym typeface="Fira Sans"/>
              </a:rPr>
              <a:t>Activity Level Classification</a:t>
            </a:r>
            <a:endParaRPr/>
          </a:p>
        </p:txBody>
      </p:sp>
      <p:sp>
        <p:nvSpPr>
          <p:cNvPr id="225" name="Google Shape;225;p18"/>
          <p:cNvSpPr txBox="1"/>
          <p:nvPr/>
        </p:nvSpPr>
        <p:spPr>
          <a:xfrm>
            <a:off x="1759677" y="2930254"/>
            <a:ext cx="77799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Categorized Users</a:t>
            </a:r>
            <a:r>
              <a:rPr lang="en-US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: Active, Moderate, Inactive based on daily steps.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Pie Chart</a:t>
            </a:r>
            <a:r>
              <a:rPr lang="en-US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: Shows distribution of user activity levels.</a:t>
            </a:r>
            <a:endParaRPr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Observation</a:t>
            </a:r>
            <a:r>
              <a:rPr lang="en-US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: Balanced distribution across activity levels.</a:t>
            </a:r>
            <a:endParaRPr sz="24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26" name="Google Shape;226;p18"/>
          <p:cNvSpPr txBox="1"/>
          <p:nvPr/>
        </p:nvSpPr>
        <p:spPr>
          <a:xfrm>
            <a:off x="7717324" y="7452774"/>
            <a:ext cx="2853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8"/>
          <p:cNvSpPr txBox="1"/>
          <p:nvPr/>
        </p:nvSpPr>
        <p:spPr>
          <a:xfrm>
            <a:off x="12431635" y="7452774"/>
            <a:ext cx="2970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18"/>
          <p:cNvPicPr preferRelativeResize="0"/>
          <p:nvPr/>
        </p:nvPicPr>
        <p:blipFill rotWithShape="1">
          <a:blip r:embed="rId6">
            <a:alphaModFix/>
          </a:blip>
          <a:srcRect b="8" l="11169" r="12639" t="10920"/>
          <a:stretch/>
        </p:blipFill>
        <p:spPr>
          <a:xfrm>
            <a:off x="9539577" y="3429000"/>
            <a:ext cx="7779901" cy="674251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8"/>
          <p:cNvSpPr txBox="1"/>
          <p:nvPr/>
        </p:nvSpPr>
        <p:spPr>
          <a:xfrm>
            <a:off x="11124513" y="2817875"/>
            <a:ext cx="53505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Activity Based on Daily Steps</a:t>
            </a:r>
            <a:endParaRPr sz="2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30" name="Google Shape;23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74700" y="4385488"/>
            <a:ext cx="5964800" cy="562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BF9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1595" y="-282605"/>
            <a:ext cx="2613900" cy="26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35674" y="8252053"/>
            <a:ext cx="4259350" cy="4253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16774" y="-608637"/>
            <a:ext cx="2157675" cy="362658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9"/>
          <p:cNvSpPr txBox="1"/>
          <p:nvPr/>
        </p:nvSpPr>
        <p:spPr>
          <a:xfrm>
            <a:off x="1053750" y="960025"/>
            <a:ext cx="16180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31312F"/>
                </a:solidFill>
                <a:latin typeface="Fira Sans"/>
                <a:ea typeface="Fira Sans"/>
                <a:cs typeface="Fira Sans"/>
                <a:sym typeface="Fira Sans"/>
              </a:rPr>
              <a:t>Recommendations for Marketing</a:t>
            </a:r>
            <a:endParaRPr/>
          </a:p>
        </p:txBody>
      </p:sp>
      <p:sp>
        <p:nvSpPr>
          <p:cNvPr id="239" name="Google Shape;239;p19"/>
          <p:cNvSpPr txBox="1"/>
          <p:nvPr/>
        </p:nvSpPr>
        <p:spPr>
          <a:xfrm>
            <a:off x="2269961" y="6657314"/>
            <a:ext cx="3306074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Jane Doe</a:t>
            </a:r>
            <a:endParaRPr/>
          </a:p>
        </p:txBody>
      </p:sp>
      <p:sp>
        <p:nvSpPr>
          <p:cNvPr id="240" name="Google Shape;240;p19"/>
          <p:cNvSpPr txBox="1"/>
          <p:nvPr/>
        </p:nvSpPr>
        <p:spPr>
          <a:xfrm>
            <a:off x="2269961" y="7447975"/>
            <a:ext cx="330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Elaborate on what you want to discuss. </a:t>
            </a:r>
            <a:endParaRPr/>
          </a:p>
        </p:txBody>
      </p:sp>
      <p:sp>
        <p:nvSpPr>
          <p:cNvPr id="241" name="Google Shape;241;p19"/>
          <p:cNvSpPr txBox="1"/>
          <p:nvPr/>
        </p:nvSpPr>
        <p:spPr>
          <a:xfrm>
            <a:off x="7490600" y="6657314"/>
            <a:ext cx="3306074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Mary Smith</a:t>
            </a:r>
            <a:endParaRPr/>
          </a:p>
        </p:txBody>
      </p:sp>
      <p:sp>
        <p:nvSpPr>
          <p:cNvPr id="242" name="Google Shape;242;p19"/>
          <p:cNvSpPr txBox="1"/>
          <p:nvPr/>
        </p:nvSpPr>
        <p:spPr>
          <a:xfrm>
            <a:off x="7490600" y="7447975"/>
            <a:ext cx="330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Elaborate on what you want to discuss. </a:t>
            </a:r>
            <a:endParaRPr/>
          </a:p>
        </p:txBody>
      </p:sp>
      <p:sp>
        <p:nvSpPr>
          <p:cNvPr id="243" name="Google Shape;243;p19"/>
          <p:cNvSpPr txBox="1"/>
          <p:nvPr/>
        </p:nvSpPr>
        <p:spPr>
          <a:xfrm>
            <a:off x="12711966" y="6657314"/>
            <a:ext cx="3306074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John Doe</a:t>
            </a:r>
            <a:endParaRPr/>
          </a:p>
        </p:txBody>
      </p:sp>
      <p:sp>
        <p:nvSpPr>
          <p:cNvPr id="244" name="Google Shape;244;p19"/>
          <p:cNvSpPr txBox="1"/>
          <p:nvPr/>
        </p:nvSpPr>
        <p:spPr>
          <a:xfrm>
            <a:off x="12711966" y="7447975"/>
            <a:ext cx="330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Elaborate on what you want to discuss. </a:t>
            </a:r>
            <a:endParaRPr/>
          </a:p>
        </p:txBody>
      </p:sp>
      <p:sp>
        <p:nvSpPr>
          <p:cNvPr id="245" name="Google Shape;245;p19"/>
          <p:cNvSpPr txBox="1"/>
          <p:nvPr/>
        </p:nvSpPr>
        <p:spPr>
          <a:xfrm>
            <a:off x="1803175" y="2409175"/>
            <a:ext cx="14514000" cy="57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Highlight Sleep Efficiency as a Wellness Point</a:t>
            </a:r>
            <a:r>
              <a:rPr lang="en-US" sz="2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:</a:t>
            </a:r>
            <a:endParaRPr sz="2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Char char="●"/>
            </a:pPr>
            <a:r>
              <a:rPr lang="en-US" sz="2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Use sleep efficiency as a core feature in campaigns to appeal to wellness-focused customers.</a:t>
            </a:r>
            <a:endParaRPr sz="2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Launch Activity-Sleep Challenges</a:t>
            </a:r>
            <a:r>
              <a:rPr lang="en-US" sz="2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:</a:t>
            </a:r>
            <a:endParaRPr sz="2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Char char="●"/>
            </a:pPr>
            <a:r>
              <a:rPr lang="en-US" sz="2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Encourage users to improve sleep through increased activity levels.</a:t>
            </a:r>
            <a:endParaRPr sz="2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Educational Campaigns</a:t>
            </a:r>
            <a:r>
              <a:rPr lang="en-US" sz="2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:</a:t>
            </a:r>
            <a:endParaRPr sz="2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"/>
              <a:buChar char="●"/>
            </a:pPr>
            <a:r>
              <a:rPr lang="en-US" sz="2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Inform customers on the benefits of physical activity for sleep quality.</a:t>
            </a:r>
            <a:endParaRPr sz="25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46" name="Google Shape;24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72534" y="3588829"/>
            <a:ext cx="4808850" cy="639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ales Action Plan Slides   ">
  <a:themeElements>
    <a:clrScheme name="Office">
      <a:dk1>
        <a:srgbClr val="000000"/>
      </a:dk1>
      <a:lt1>
        <a:srgbClr val="FFFFFF"/>
      </a:lt1>
      <a:dk2>
        <a:srgbClr val="6E3ECD"/>
      </a:dk2>
      <a:lt2>
        <a:srgbClr val="13A975"/>
      </a:lt2>
      <a:accent1>
        <a:srgbClr val="FBFBF9"/>
      </a:accent1>
      <a:accent2>
        <a:srgbClr val="31312F"/>
      </a:accent2>
      <a:accent3>
        <a:srgbClr val="FFC875"/>
      </a:accent3>
      <a:accent4>
        <a:srgbClr val="888888"/>
      </a:accent4>
      <a:accent5>
        <a:srgbClr val="FFFFFF"/>
      </a:accent5>
      <a:accent6>
        <a:srgbClr val="6E3ECD"/>
      </a:accent6>
      <a:hlink>
        <a:srgbClr val="13A975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